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2"/>
  </p:notesMasterIdLst>
  <p:handoutMasterIdLst>
    <p:handoutMasterId r:id="rId13"/>
  </p:handoutMasterIdLst>
  <p:sldIdLst>
    <p:sldId id="322" r:id="rId2"/>
    <p:sldId id="332" r:id="rId3"/>
    <p:sldId id="331" r:id="rId4"/>
    <p:sldId id="323" r:id="rId5"/>
    <p:sldId id="327" r:id="rId6"/>
    <p:sldId id="324" r:id="rId7"/>
    <p:sldId id="328" r:id="rId8"/>
    <p:sldId id="326" r:id="rId9"/>
    <p:sldId id="330" r:id="rId10"/>
    <p:sldId id="329"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7">
          <p15:clr>
            <a:srgbClr val="A4A3A4"/>
          </p15:clr>
        </p15:guide>
        <p15:guide id="2" orient="horz" pos="1000">
          <p15:clr>
            <a:srgbClr val="A4A3A4"/>
          </p15:clr>
        </p15:guide>
        <p15:guide id="3" orient="horz" pos="4037">
          <p15:clr>
            <a:srgbClr val="A4A3A4"/>
          </p15:clr>
        </p15:guide>
        <p15:guide id="4" orient="horz" pos="4175">
          <p15:clr>
            <a:srgbClr val="A4A3A4"/>
          </p15:clr>
        </p15:guide>
        <p15:guide id="5" pos="384">
          <p15:clr>
            <a:srgbClr val="A4A3A4"/>
          </p15:clr>
        </p15:guide>
        <p15:guide id="6" pos="576">
          <p15:clr>
            <a:srgbClr val="A4A3A4"/>
          </p15:clr>
        </p15:guide>
        <p15:guide id="7" pos="5487">
          <p15:clr>
            <a:srgbClr val="A4A3A4"/>
          </p15:clr>
        </p15:guide>
        <p15:guide id="8" pos="130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5FF"/>
    <a:srgbClr val="BEE395"/>
    <a:srgbClr val="FDC77F"/>
    <a:srgbClr val="FBFD9B"/>
    <a:srgbClr val="27468E"/>
    <a:srgbClr val="B00019"/>
    <a:srgbClr val="A50017"/>
    <a:srgbClr val="E8EAEB"/>
    <a:srgbClr val="F9F9F9"/>
    <a:srgbClr val="DF0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3" autoAdjust="0"/>
    <p:restoredTop sz="76344" autoAdjust="0"/>
  </p:normalViewPr>
  <p:slideViewPr>
    <p:cSldViewPr snapToGrid="0">
      <p:cViewPr varScale="1">
        <p:scale>
          <a:sx n="109" d="100"/>
          <a:sy n="109" d="100"/>
        </p:scale>
        <p:origin x="126" y="78"/>
      </p:cViewPr>
      <p:guideLst>
        <p:guide orient="horz" pos="797"/>
        <p:guide orient="horz" pos="1000"/>
        <p:guide orient="horz" pos="4037"/>
        <p:guide orient="horz" pos="4175"/>
        <p:guide pos="384"/>
        <p:guide pos="576"/>
        <p:guide pos="5487"/>
        <p:guide pos="130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8" d="100"/>
          <a:sy n="68" d="100"/>
        </p:scale>
        <p:origin x="-3246"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234103" y="9058596"/>
            <a:ext cx="6788997" cy="250504"/>
          </a:xfrm>
          <a:prstGeom prst="rect">
            <a:avLst/>
          </a:prstGeom>
          <a:noFill/>
        </p:spPr>
        <p:txBody>
          <a:bodyPr lIns="93315" tIns="46658" rIns="93315" bIns="46658">
            <a:spAutoFit/>
          </a:bodyPr>
          <a:lstStyle/>
          <a:p>
            <a:pPr algn="r">
              <a:defRPr/>
            </a:pPr>
            <a:r>
              <a:rPr lang="en-US" sz="1000" dirty="0">
                <a:latin typeface="Arial" pitchFamily="34" charset="0"/>
                <a:cs typeface="Arial" pitchFamily="34" charset="0"/>
              </a:rPr>
              <a:t>Change the Equation	</a:t>
            </a:r>
            <a:fld id="{47AA6ABF-C434-4073-85F3-C3E906ABCBD1}" type="datetime4">
              <a:rPr lang="en-US" sz="1000">
                <a:latin typeface="Arial" pitchFamily="34" charset="0"/>
                <a:cs typeface="Arial" pitchFamily="34" charset="0"/>
              </a:rPr>
              <a:pPr algn="r">
                <a:defRPr/>
              </a:pPr>
              <a:t>October 10, 2016</a:t>
            </a:fld>
            <a:r>
              <a:rPr lang="en-US" sz="1000" dirty="0">
                <a:latin typeface="Arial" pitchFamily="34" charset="0"/>
                <a:cs typeface="Arial" pitchFamily="34" charset="0"/>
              </a:rPr>
              <a:t>                               Template.</a:t>
            </a:r>
            <a:fld id="{8448FE06-7EAC-4A2F-A264-E266614CA594}" type="slidenum">
              <a:rPr lang="en-US" sz="1000">
                <a:latin typeface="Arial" pitchFamily="34" charset="0"/>
                <a:cs typeface="Arial" pitchFamily="34" charset="0"/>
              </a:rPr>
              <a:pPr algn="r">
                <a:defRPr/>
              </a:pPr>
              <a:t>‹#›</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81812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p:nvSpPr>
        <p:spPr>
          <a:xfrm>
            <a:off x="234103" y="9058596"/>
            <a:ext cx="6788997" cy="250504"/>
          </a:xfrm>
          <a:prstGeom prst="rect">
            <a:avLst/>
          </a:prstGeom>
          <a:noFill/>
        </p:spPr>
        <p:txBody>
          <a:bodyPr lIns="93315" tIns="46658" rIns="93315" bIns="46658">
            <a:spAutoFit/>
          </a:bodyPr>
          <a:lstStyle/>
          <a:p>
            <a:pPr algn="r">
              <a:defRPr/>
            </a:pPr>
            <a:r>
              <a:rPr lang="en-US" sz="1000" dirty="0" smtClean="0">
                <a:latin typeface="Arial" pitchFamily="34" charset="0"/>
                <a:cs typeface="Arial" pitchFamily="34" charset="0"/>
              </a:rPr>
              <a:t>Change the Equation	</a:t>
            </a:r>
            <a:fld id="{47AA6ABF-C434-4073-85F3-C3E906ABCBD1}" type="datetime4">
              <a:rPr lang="en-US" sz="1000" smtClean="0">
                <a:latin typeface="Arial" pitchFamily="34" charset="0"/>
                <a:cs typeface="Arial" pitchFamily="34" charset="0"/>
              </a:rPr>
              <a:pPr algn="r">
                <a:defRPr/>
              </a:pPr>
              <a:t>October 10, 2016</a:t>
            </a:fld>
            <a:r>
              <a:rPr lang="en-US" sz="1000" dirty="0" smtClean="0">
                <a:latin typeface="Arial" pitchFamily="34" charset="0"/>
                <a:cs typeface="Arial" pitchFamily="34" charset="0"/>
              </a:rPr>
              <a:t>                               Template.</a:t>
            </a:r>
            <a:fld id="{8448FE06-7EAC-4A2F-A264-E266614CA594}" type="slidenum">
              <a:rPr lang="en-US" sz="1000" smtClean="0">
                <a:latin typeface="Arial" pitchFamily="34" charset="0"/>
                <a:cs typeface="Arial" pitchFamily="34" charset="0"/>
              </a:rPr>
              <a:pPr algn="r">
                <a:defRPr/>
              </a:pPr>
              <a:t>‹#›</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19652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defTabSz="914292">
              <a:buFont typeface="Arial" charset="0"/>
              <a:buChar char="•"/>
              <a:defRPr/>
            </a:pPr>
            <a:endParaRPr lang="en-US" dirty="0"/>
          </a:p>
        </p:txBody>
      </p:sp>
    </p:spTree>
    <p:extLst>
      <p:ext uri="{BB962C8B-B14F-4D97-AF65-F5344CB8AC3E}">
        <p14:creationId xmlns:p14="http://schemas.microsoft.com/office/powerpoint/2010/main" val="46128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Training for reviewers of state STEM programs</a:t>
            </a:r>
          </a:p>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Online program application &amp; review system</a:t>
            </a:r>
          </a:p>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Reviews of the strengths &amp; weaknesses of each program applicant</a:t>
            </a:r>
          </a:p>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Flexibility to add state-specific review criteria</a:t>
            </a:r>
          </a:p>
          <a:p>
            <a:pPr marL="171430" indent="-171430" defTabSz="914292">
              <a:buFont typeface="Arial" charset="0"/>
              <a:buChar char="•"/>
              <a:defRPr/>
            </a:pPr>
            <a:r>
              <a:rPr lang="en-US" dirty="0" smtClean="0"/>
              <a:t>States select</a:t>
            </a:r>
            <a:r>
              <a:rPr lang="en-US" baseline="0" dirty="0" smtClean="0"/>
              <a:t> reviewers, who can either volunteer or be compensated.</a:t>
            </a:r>
          </a:p>
          <a:p>
            <a:pPr marL="171430" indent="-171430" defTabSz="914292">
              <a:buFont typeface="Arial" charset="0"/>
              <a:buChar char="•"/>
              <a:defRPr/>
            </a:pPr>
            <a:r>
              <a:rPr lang="en-US" baseline="0" dirty="0" smtClean="0"/>
              <a:t>Change the Equation and its contractor, </a:t>
            </a:r>
            <a:r>
              <a:rPr lang="en-US" baseline="0" dirty="0" err="1" smtClean="0"/>
              <a:t>WestEd</a:t>
            </a:r>
            <a:r>
              <a:rPr lang="en-US" baseline="0" dirty="0" smtClean="0"/>
              <a:t> provide two substantial virtual training sessions for state reviewers</a:t>
            </a:r>
          </a:p>
          <a:p>
            <a:pPr marL="171430" indent="-171430" defTabSz="914292">
              <a:buFont typeface="Arial" charset="0"/>
              <a:buChar char="•"/>
              <a:defRPr/>
            </a:pPr>
            <a:r>
              <a:rPr lang="en-US" baseline="0" dirty="0" smtClean="0"/>
              <a:t>Programs admitted through the review process will be added to the </a:t>
            </a:r>
            <a:r>
              <a:rPr lang="en-US" baseline="0" dirty="0" err="1" smtClean="0"/>
              <a:t>STEMworks</a:t>
            </a:r>
            <a:r>
              <a:rPr lang="en-US" baseline="0" dirty="0" smtClean="0"/>
              <a:t> database. The state can also promote successful programs on their own websites, if they choose.</a:t>
            </a:r>
          </a:p>
          <a:p>
            <a:pPr marL="171430" indent="-171430" defTabSz="914292">
              <a:buFont typeface="Arial" charset="0"/>
              <a:buChar char="•"/>
              <a:defRPr/>
            </a:pPr>
            <a:r>
              <a:rPr lang="en-US" baseline="0" dirty="0" smtClean="0"/>
              <a:t>States can add additional review criteria to the </a:t>
            </a:r>
            <a:r>
              <a:rPr lang="en-US" baseline="0" dirty="0" err="1" smtClean="0"/>
              <a:t>STEMworks</a:t>
            </a:r>
            <a:r>
              <a:rPr lang="en-US" baseline="0" dirty="0" smtClean="0"/>
              <a:t> review criteria, if they choose. The Iowa Governor’s STEM Advisory Council added criteria designed to assess programs’ capacity to expand within Iowa and to meet Iowa’s specific funding priorities, for example. Programs that receive funding must meet the </a:t>
            </a:r>
            <a:r>
              <a:rPr lang="en-US" baseline="0" dirty="0" err="1" smtClean="0"/>
              <a:t>STEMworks</a:t>
            </a:r>
            <a:r>
              <a:rPr lang="en-US" baseline="0" dirty="0" smtClean="0"/>
              <a:t> criteria </a:t>
            </a:r>
            <a:r>
              <a:rPr lang="en-US" i="1" baseline="0" dirty="0" smtClean="0"/>
              <a:t>and </a:t>
            </a:r>
            <a:r>
              <a:rPr lang="en-US" i="0" baseline="0" dirty="0" smtClean="0"/>
              <a:t>the Iowa-specific criteria to receive state funding for scaling.</a:t>
            </a:r>
            <a:endParaRPr lang="en-US" dirty="0"/>
          </a:p>
        </p:txBody>
      </p:sp>
    </p:spTree>
    <p:extLst>
      <p:ext uri="{BB962C8B-B14F-4D97-AF65-F5344CB8AC3E}">
        <p14:creationId xmlns:p14="http://schemas.microsoft.com/office/powerpoint/2010/main" val="46128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Training for reviewers of state STEM programs</a:t>
            </a:r>
          </a:p>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Online program application &amp; review system</a:t>
            </a:r>
          </a:p>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Reviews of the strengths &amp; weaknesses of each program applicant</a:t>
            </a:r>
          </a:p>
          <a:p>
            <a:pPr marL="457146" indent="-457146">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Flexibility to add state-specific review criteria</a:t>
            </a:r>
          </a:p>
          <a:p>
            <a:pPr marL="171430" indent="-171430" defTabSz="914292">
              <a:buFont typeface="Arial" charset="0"/>
              <a:buChar char="•"/>
              <a:defRPr/>
            </a:pPr>
            <a:r>
              <a:rPr lang="en-US" dirty="0" smtClean="0"/>
              <a:t>States select</a:t>
            </a:r>
            <a:r>
              <a:rPr lang="en-US" baseline="0" dirty="0" smtClean="0"/>
              <a:t> reviewers, who can either volunteer or be compensated.</a:t>
            </a:r>
          </a:p>
          <a:p>
            <a:pPr marL="171430" indent="-171430" defTabSz="914292">
              <a:buFont typeface="Arial" charset="0"/>
              <a:buChar char="•"/>
              <a:defRPr/>
            </a:pPr>
            <a:r>
              <a:rPr lang="en-US" baseline="0" dirty="0" smtClean="0"/>
              <a:t>Change the Equation and its contractor, </a:t>
            </a:r>
            <a:r>
              <a:rPr lang="en-US" baseline="0" dirty="0" err="1" smtClean="0"/>
              <a:t>WestEd</a:t>
            </a:r>
            <a:r>
              <a:rPr lang="en-US" baseline="0" dirty="0" smtClean="0"/>
              <a:t> provide two substantial virtual training sessions for state reviewers</a:t>
            </a:r>
          </a:p>
          <a:p>
            <a:pPr marL="171430" indent="-171430" defTabSz="914292">
              <a:buFont typeface="Arial" charset="0"/>
              <a:buChar char="•"/>
              <a:defRPr/>
            </a:pPr>
            <a:r>
              <a:rPr lang="en-US" baseline="0" dirty="0" smtClean="0"/>
              <a:t>Programs admitted through the review process will be added to the </a:t>
            </a:r>
            <a:r>
              <a:rPr lang="en-US" baseline="0" dirty="0" err="1" smtClean="0"/>
              <a:t>STEMworks</a:t>
            </a:r>
            <a:r>
              <a:rPr lang="en-US" baseline="0" dirty="0" smtClean="0"/>
              <a:t> database. The state can also promote successful programs on their own websites, if they choose.</a:t>
            </a:r>
          </a:p>
          <a:p>
            <a:pPr marL="171430" indent="-171430" defTabSz="914292">
              <a:buFont typeface="Arial" charset="0"/>
              <a:buChar char="•"/>
              <a:defRPr/>
            </a:pPr>
            <a:r>
              <a:rPr lang="en-US" baseline="0" dirty="0" smtClean="0"/>
              <a:t>States can add additional review criteria to the </a:t>
            </a:r>
            <a:r>
              <a:rPr lang="en-US" baseline="0" dirty="0" err="1" smtClean="0"/>
              <a:t>STEMworks</a:t>
            </a:r>
            <a:r>
              <a:rPr lang="en-US" baseline="0" dirty="0" smtClean="0"/>
              <a:t> review criteria, if they choose. The Iowa Governor’s STEM Advisory Council added criteria designed to assess programs’ capacity to expand within Iowa and to meet Iowa’s specific funding priorities, for example. Programs that receive funding must meet the </a:t>
            </a:r>
            <a:r>
              <a:rPr lang="en-US" baseline="0" dirty="0" err="1" smtClean="0"/>
              <a:t>STEMworks</a:t>
            </a:r>
            <a:r>
              <a:rPr lang="en-US" baseline="0" dirty="0" smtClean="0"/>
              <a:t> criteria </a:t>
            </a:r>
            <a:r>
              <a:rPr lang="en-US" i="1" baseline="0" dirty="0" smtClean="0"/>
              <a:t>and </a:t>
            </a:r>
            <a:r>
              <a:rPr lang="en-US" i="0" baseline="0" dirty="0" smtClean="0"/>
              <a:t>the Iowa-specific criteria to receive state funding for scaling.</a:t>
            </a:r>
            <a:endParaRPr lang="en-US" dirty="0"/>
          </a:p>
        </p:txBody>
      </p:sp>
    </p:spTree>
    <p:extLst>
      <p:ext uri="{BB962C8B-B14F-4D97-AF65-F5344CB8AC3E}">
        <p14:creationId xmlns:p14="http://schemas.microsoft.com/office/powerpoint/2010/main" val="46128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sz="1400" b="1" dirty="0"/>
          </a:p>
        </p:txBody>
      </p:sp>
    </p:spTree>
    <p:extLst>
      <p:ext uri="{BB962C8B-B14F-4D97-AF65-F5344CB8AC3E}">
        <p14:creationId xmlns:p14="http://schemas.microsoft.com/office/powerpoint/2010/main" val="4046088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7" name="Rectangle 36"/>
          <p:cNvSpPr/>
          <p:nvPr userDrawn="1"/>
        </p:nvSpPr>
        <p:spPr>
          <a:xfrm>
            <a:off x="0" y="1265238"/>
            <a:ext cx="9144000" cy="5362575"/>
          </a:xfrm>
          <a:prstGeom prst="rect">
            <a:avLst/>
          </a:prstGeom>
          <a:gradFill>
            <a:gsLst>
              <a:gs pos="0">
                <a:srgbClr val="F9F9F9"/>
              </a:gs>
              <a:gs pos="50000">
                <a:srgbClr val="E8EA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Users\jon\Desktop\title slide header.jpg"/>
          <p:cNvPicPr>
            <a:picLocks noChangeAspect="1" noChangeArrowheads="1"/>
          </p:cNvPicPr>
          <p:nvPr userDrawn="1"/>
        </p:nvPicPr>
        <p:blipFill>
          <a:blip r:embed="rId2" cstate="print"/>
          <a:srcRect/>
          <a:stretch>
            <a:fillRect/>
          </a:stretch>
        </p:blipFill>
        <p:spPr bwMode="auto">
          <a:xfrm>
            <a:off x="0" y="0"/>
            <a:ext cx="9144001" cy="1400175"/>
          </a:xfrm>
          <a:prstGeom prst="rect">
            <a:avLst/>
          </a:prstGeom>
          <a:noFill/>
        </p:spPr>
      </p:pic>
      <p:sp>
        <p:nvSpPr>
          <p:cNvPr id="2" name="Title 1"/>
          <p:cNvSpPr>
            <a:spLocks noGrp="1"/>
          </p:cNvSpPr>
          <p:nvPr>
            <p:ph type="ctrTitle"/>
          </p:nvPr>
        </p:nvSpPr>
        <p:spPr>
          <a:xfrm>
            <a:off x="2043822" y="2501314"/>
            <a:ext cx="6645275" cy="584775"/>
          </a:xfrm>
        </p:spPr>
        <p:txBody>
          <a:bodyPr anchor="t">
            <a:spAutoFit/>
          </a:bodyPr>
          <a:lstStyle>
            <a:lvl1pPr>
              <a:lnSpc>
                <a:spcPct val="95000"/>
              </a:lnSpc>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065338" y="1809168"/>
            <a:ext cx="6645275" cy="670878"/>
          </a:xfrm>
        </p:spPr>
        <p:txBody>
          <a:bodyPr anchor="b">
            <a:normAutofit/>
          </a:bodyPr>
          <a:lstStyle>
            <a:lvl1pPr marL="0" indent="0" algn="l">
              <a:lnSpc>
                <a:spcPct val="95000"/>
              </a:lnSpc>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6627813"/>
            <a:ext cx="9144000" cy="230187"/>
          </a:xfrm>
          <a:prstGeom prst="rect">
            <a:avLst/>
          </a:prstGeom>
          <a:gradFill>
            <a:gsLst>
              <a:gs pos="0">
                <a:srgbClr val="DF0024"/>
              </a:gs>
              <a:gs pos="50000">
                <a:srgbClr val="A5001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userDrawn="1"/>
        </p:nvGrpSpPr>
        <p:grpSpPr>
          <a:xfrm>
            <a:off x="1993900" y="5294313"/>
            <a:ext cx="2778125" cy="973137"/>
            <a:chOff x="1993900" y="5294313"/>
            <a:chExt cx="2778125" cy="973137"/>
          </a:xfrm>
        </p:grpSpPr>
        <p:grpSp>
          <p:nvGrpSpPr>
            <p:cNvPr id="3078" name="Group 6"/>
            <p:cNvGrpSpPr>
              <a:grpSpLocks noChangeAspect="1"/>
            </p:cNvGrpSpPr>
            <p:nvPr userDrawn="1"/>
          </p:nvGrpSpPr>
          <p:grpSpPr bwMode="auto">
            <a:xfrm>
              <a:off x="1993900" y="5294313"/>
              <a:ext cx="2663825" cy="973137"/>
              <a:chOff x="1256" y="3335"/>
              <a:chExt cx="1678" cy="613"/>
            </a:xfrm>
          </p:grpSpPr>
          <p:sp>
            <p:nvSpPr>
              <p:cNvPr id="3079" name="Freeform 7"/>
              <p:cNvSpPr>
                <a:spLocks/>
              </p:cNvSpPr>
              <p:nvPr userDrawn="1"/>
            </p:nvSpPr>
            <p:spPr bwMode="auto">
              <a:xfrm>
                <a:off x="2793" y="3335"/>
                <a:ext cx="141" cy="613"/>
              </a:xfrm>
              <a:custGeom>
                <a:avLst/>
                <a:gdLst/>
                <a:ahLst/>
                <a:cxnLst>
                  <a:cxn ang="0">
                    <a:pos x="69" y="142"/>
                  </a:cxn>
                  <a:cxn ang="0">
                    <a:pos x="48" y="109"/>
                  </a:cxn>
                  <a:cxn ang="0">
                    <a:pos x="48" y="52"/>
                  </a:cxn>
                  <a:cxn ang="0">
                    <a:pos x="38" y="13"/>
                  </a:cxn>
                  <a:cxn ang="0">
                    <a:pos x="2" y="0"/>
                  </a:cxn>
                  <a:cxn ang="0">
                    <a:pos x="0" y="0"/>
                  </a:cxn>
                  <a:cxn ang="0">
                    <a:pos x="0" y="18"/>
                  </a:cxn>
                  <a:cxn ang="0">
                    <a:pos x="2" y="18"/>
                  </a:cxn>
                  <a:cxn ang="0">
                    <a:pos x="20" y="22"/>
                  </a:cxn>
                  <a:cxn ang="0">
                    <a:pos x="29" y="40"/>
                  </a:cxn>
                  <a:cxn ang="0">
                    <a:pos x="29" y="101"/>
                  </a:cxn>
                  <a:cxn ang="0">
                    <a:pos x="35" y="134"/>
                  </a:cxn>
                  <a:cxn ang="0">
                    <a:pos x="50" y="151"/>
                  </a:cxn>
                  <a:cxn ang="0">
                    <a:pos x="35" y="168"/>
                  </a:cxn>
                  <a:cxn ang="0">
                    <a:pos x="29" y="202"/>
                  </a:cxn>
                  <a:cxn ang="0">
                    <a:pos x="29" y="263"/>
                  </a:cxn>
                  <a:cxn ang="0">
                    <a:pos x="20" y="281"/>
                  </a:cxn>
                  <a:cxn ang="0">
                    <a:pos x="2" y="285"/>
                  </a:cxn>
                  <a:cxn ang="0">
                    <a:pos x="0" y="285"/>
                  </a:cxn>
                  <a:cxn ang="0">
                    <a:pos x="0" y="302"/>
                  </a:cxn>
                  <a:cxn ang="0">
                    <a:pos x="2" y="302"/>
                  </a:cxn>
                  <a:cxn ang="0">
                    <a:pos x="38" y="289"/>
                  </a:cxn>
                  <a:cxn ang="0">
                    <a:pos x="48" y="251"/>
                  </a:cxn>
                  <a:cxn ang="0">
                    <a:pos x="48" y="193"/>
                  </a:cxn>
                  <a:cxn ang="0">
                    <a:pos x="69" y="159"/>
                  </a:cxn>
                  <a:cxn ang="0">
                    <a:pos x="70" y="158"/>
                  </a:cxn>
                  <a:cxn ang="0">
                    <a:pos x="70" y="157"/>
                  </a:cxn>
                  <a:cxn ang="0">
                    <a:pos x="70" y="143"/>
                  </a:cxn>
                  <a:cxn ang="0">
                    <a:pos x="69" y="142"/>
                  </a:cxn>
                </a:cxnLst>
                <a:rect l="0" t="0" r="r" b="b"/>
                <a:pathLst>
                  <a:path w="70" h="302">
                    <a:moveTo>
                      <a:pt x="69" y="142"/>
                    </a:moveTo>
                    <a:cubicBezTo>
                      <a:pt x="55" y="132"/>
                      <a:pt x="48" y="126"/>
                      <a:pt x="48" y="109"/>
                    </a:cubicBezTo>
                    <a:cubicBezTo>
                      <a:pt x="48" y="52"/>
                      <a:pt x="48" y="52"/>
                      <a:pt x="48" y="52"/>
                    </a:cubicBezTo>
                    <a:cubicBezTo>
                      <a:pt x="48" y="34"/>
                      <a:pt x="45" y="21"/>
                      <a:pt x="38" y="13"/>
                    </a:cubicBezTo>
                    <a:cubicBezTo>
                      <a:pt x="31" y="4"/>
                      <a:pt x="19" y="0"/>
                      <a:pt x="2" y="0"/>
                    </a:cubicBezTo>
                    <a:cubicBezTo>
                      <a:pt x="0" y="0"/>
                      <a:pt x="0" y="0"/>
                      <a:pt x="0" y="0"/>
                    </a:cubicBezTo>
                    <a:cubicBezTo>
                      <a:pt x="0" y="18"/>
                      <a:pt x="0" y="18"/>
                      <a:pt x="0" y="18"/>
                    </a:cubicBezTo>
                    <a:cubicBezTo>
                      <a:pt x="2" y="18"/>
                      <a:pt x="2" y="18"/>
                      <a:pt x="2" y="18"/>
                    </a:cubicBezTo>
                    <a:cubicBezTo>
                      <a:pt x="8" y="18"/>
                      <a:pt x="15" y="19"/>
                      <a:pt x="20" y="22"/>
                    </a:cubicBezTo>
                    <a:cubicBezTo>
                      <a:pt x="25" y="25"/>
                      <a:pt x="29" y="30"/>
                      <a:pt x="29" y="40"/>
                    </a:cubicBezTo>
                    <a:cubicBezTo>
                      <a:pt x="29" y="101"/>
                      <a:pt x="29" y="101"/>
                      <a:pt x="29" y="101"/>
                    </a:cubicBezTo>
                    <a:cubicBezTo>
                      <a:pt x="29" y="116"/>
                      <a:pt x="31" y="126"/>
                      <a:pt x="35" y="134"/>
                    </a:cubicBezTo>
                    <a:cubicBezTo>
                      <a:pt x="38" y="141"/>
                      <a:pt x="44" y="146"/>
                      <a:pt x="50" y="151"/>
                    </a:cubicBezTo>
                    <a:cubicBezTo>
                      <a:pt x="44" y="155"/>
                      <a:pt x="38" y="160"/>
                      <a:pt x="35" y="168"/>
                    </a:cubicBezTo>
                    <a:cubicBezTo>
                      <a:pt x="31" y="176"/>
                      <a:pt x="29" y="186"/>
                      <a:pt x="29" y="202"/>
                    </a:cubicBezTo>
                    <a:cubicBezTo>
                      <a:pt x="29" y="263"/>
                      <a:pt x="29" y="263"/>
                      <a:pt x="29" y="263"/>
                    </a:cubicBezTo>
                    <a:cubicBezTo>
                      <a:pt x="29" y="273"/>
                      <a:pt x="25" y="278"/>
                      <a:pt x="20" y="281"/>
                    </a:cubicBezTo>
                    <a:cubicBezTo>
                      <a:pt x="15" y="284"/>
                      <a:pt x="8" y="285"/>
                      <a:pt x="2" y="285"/>
                    </a:cubicBezTo>
                    <a:cubicBezTo>
                      <a:pt x="0" y="285"/>
                      <a:pt x="0" y="285"/>
                      <a:pt x="0" y="285"/>
                    </a:cubicBezTo>
                    <a:cubicBezTo>
                      <a:pt x="0" y="302"/>
                      <a:pt x="0" y="302"/>
                      <a:pt x="0" y="302"/>
                    </a:cubicBezTo>
                    <a:cubicBezTo>
                      <a:pt x="2" y="302"/>
                      <a:pt x="2" y="302"/>
                      <a:pt x="2" y="302"/>
                    </a:cubicBezTo>
                    <a:cubicBezTo>
                      <a:pt x="19" y="302"/>
                      <a:pt x="31" y="298"/>
                      <a:pt x="38" y="289"/>
                    </a:cubicBezTo>
                    <a:cubicBezTo>
                      <a:pt x="45" y="281"/>
                      <a:pt x="48" y="268"/>
                      <a:pt x="48" y="251"/>
                    </a:cubicBezTo>
                    <a:cubicBezTo>
                      <a:pt x="48" y="193"/>
                      <a:pt x="48" y="193"/>
                      <a:pt x="48" y="193"/>
                    </a:cubicBezTo>
                    <a:cubicBezTo>
                      <a:pt x="48" y="176"/>
                      <a:pt x="55" y="169"/>
                      <a:pt x="69" y="159"/>
                    </a:cubicBezTo>
                    <a:cubicBezTo>
                      <a:pt x="70" y="158"/>
                      <a:pt x="70" y="158"/>
                      <a:pt x="70" y="158"/>
                    </a:cubicBezTo>
                    <a:cubicBezTo>
                      <a:pt x="70" y="157"/>
                      <a:pt x="70" y="157"/>
                      <a:pt x="70" y="157"/>
                    </a:cubicBezTo>
                    <a:cubicBezTo>
                      <a:pt x="70" y="143"/>
                      <a:pt x="70" y="143"/>
                      <a:pt x="70" y="143"/>
                    </a:cubicBezTo>
                    <a:lnTo>
                      <a:pt x="69" y="142"/>
                    </a:lnTo>
                    <a:close/>
                  </a:path>
                </a:pathLst>
              </a:custGeom>
              <a:solidFill>
                <a:srgbClr val="7D7D7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0" name="Freeform 8"/>
              <p:cNvSpPr>
                <a:spLocks/>
              </p:cNvSpPr>
              <p:nvPr userDrawn="1"/>
            </p:nvSpPr>
            <p:spPr bwMode="auto">
              <a:xfrm>
                <a:off x="1256" y="3335"/>
                <a:ext cx="141" cy="613"/>
              </a:xfrm>
              <a:custGeom>
                <a:avLst/>
                <a:gdLst/>
                <a:ahLst/>
                <a:cxnLst>
                  <a:cxn ang="0">
                    <a:pos x="32" y="13"/>
                  </a:cxn>
                  <a:cxn ang="0">
                    <a:pos x="22" y="51"/>
                  </a:cxn>
                  <a:cxn ang="0">
                    <a:pos x="22" y="109"/>
                  </a:cxn>
                  <a:cxn ang="0">
                    <a:pos x="1" y="142"/>
                  </a:cxn>
                  <a:cxn ang="0">
                    <a:pos x="0" y="143"/>
                  </a:cxn>
                  <a:cxn ang="0">
                    <a:pos x="0" y="144"/>
                  </a:cxn>
                  <a:cxn ang="0">
                    <a:pos x="0" y="158"/>
                  </a:cxn>
                  <a:cxn ang="0">
                    <a:pos x="1" y="159"/>
                  </a:cxn>
                  <a:cxn ang="0">
                    <a:pos x="22" y="193"/>
                  </a:cxn>
                  <a:cxn ang="0">
                    <a:pos x="22" y="251"/>
                  </a:cxn>
                  <a:cxn ang="0">
                    <a:pos x="32" y="289"/>
                  </a:cxn>
                  <a:cxn ang="0">
                    <a:pos x="68" y="302"/>
                  </a:cxn>
                  <a:cxn ang="0">
                    <a:pos x="70" y="302"/>
                  </a:cxn>
                  <a:cxn ang="0">
                    <a:pos x="70" y="285"/>
                  </a:cxn>
                  <a:cxn ang="0">
                    <a:pos x="68" y="285"/>
                  </a:cxn>
                  <a:cxn ang="0">
                    <a:pos x="50" y="281"/>
                  </a:cxn>
                  <a:cxn ang="0">
                    <a:pos x="41" y="263"/>
                  </a:cxn>
                  <a:cxn ang="0">
                    <a:pos x="41" y="202"/>
                  </a:cxn>
                  <a:cxn ang="0">
                    <a:pos x="35" y="168"/>
                  </a:cxn>
                  <a:cxn ang="0">
                    <a:pos x="20" y="151"/>
                  </a:cxn>
                  <a:cxn ang="0">
                    <a:pos x="35" y="134"/>
                  </a:cxn>
                  <a:cxn ang="0">
                    <a:pos x="41" y="101"/>
                  </a:cxn>
                  <a:cxn ang="0">
                    <a:pos x="41" y="40"/>
                  </a:cxn>
                  <a:cxn ang="0">
                    <a:pos x="50" y="22"/>
                  </a:cxn>
                  <a:cxn ang="0">
                    <a:pos x="68" y="18"/>
                  </a:cxn>
                  <a:cxn ang="0">
                    <a:pos x="70" y="18"/>
                  </a:cxn>
                  <a:cxn ang="0">
                    <a:pos x="70" y="0"/>
                  </a:cxn>
                  <a:cxn ang="0">
                    <a:pos x="68" y="0"/>
                  </a:cxn>
                  <a:cxn ang="0">
                    <a:pos x="32" y="13"/>
                  </a:cxn>
                </a:cxnLst>
                <a:rect l="0" t="0" r="r" b="b"/>
                <a:pathLst>
                  <a:path w="70" h="302">
                    <a:moveTo>
                      <a:pt x="32" y="13"/>
                    </a:moveTo>
                    <a:cubicBezTo>
                      <a:pt x="25" y="21"/>
                      <a:pt x="22" y="34"/>
                      <a:pt x="22" y="51"/>
                    </a:cubicBezTo>
                    <a:cubicBezTo>
                      <a:pt x="22" y="109"/>
                      <a:pt x="22" y="109"/>
                      <a:pt x="22" y="109"/>
                    </a:cubicBezTo>
                    <a:cubicBezTo>
                      <a:pt x="22" y="126"/>
                      <a:pt x="15" y="132"/>
                      <a:pt x="1" y="142"/>
                    </a:cubicBezTo>
                    <a:cubicBezTo>
                      <a:pt x="0" y="143"/>
                      <a:pt x="0" y="143"/>
                      <a:pt x="0" y="143"/>
                    </a:cubicBezTo>
                    <a:cubicBezTo>
                      <a:pt x="0" y="144"/>
                      <a:pt x="0" y="144"/>
                      <a:pt x="0" y="144"/>
                    </a:cubicBezTo>
                    <a:cubicBezTo>
                      <a:pt x="0" y="158"/>
                      <a:pt x="0" y="158"/>
                      <a:pt x="0" y="158"/>
                    </a:cubicBezTo>
                    <a:cubicBezTo>
                      <a:pt x="1" y="159"/>
                      <a:pt x="1" y="159"/>
                      <a:pt x="1" y="159"/>
                    </a:cubicBezTo>
                    <a:cubicBezTo>
                      <a:pt x="15" y="169"/>
                      <a:pt x="22" y="176"/>
                      <a:pt x="22" y="193"/>
                    </a:cubicBezTo>
                    <a:cubicBezTo>
                      <a:pt x="22" y="251"/>
                      <a:pt x="22" y="251"/>
                      <a:pt x="22" y="251"/>
                    </a:cubicBezTo>
                    <a:cubicBezTo>
                      <a:pt x="22" y="268"/>
                      <a:pt x="25" y="281"/>
                      <a:pt x="32" y="289"/>
                    </a:cubicBezTo>
                    <a:cubicBezTo>
                      <a:pt x="39" y="298"/>
                      <a:pt x="51" y="302"/>
                      <a:pt x="68" y="302"/>
                    </a:cubicBezTo>
                    <a:cubicBezTo>
                      <a:pt x="70" y="302"/>
                      <a:pt x="70" y="302"/>
                      <a:pt x="70" y="302"/>
                    </a:cubicBezTo>
                    <a:cubicBezTo>
                      <a:pt x="70" y="285"/>
                      <a:pt x="70" y="285"/>
                      <a:pt x="70" y="285"/>
                    </a:cubicBezTo>
                    <a:cubicBezTo>
                      <a:pt x="68" y="285"/>
                      <a:pt x="68" y="285"/>
                      <a:pt x="68" y="285"/>
                    </a:cubicBezTo>
                    <a:cubicBezTo>
                      <a:pt x="62" y="285"/>
                      <a:pt x="55" y="284"/>
                      <a:pt x="50" y="281"/>
                    </a:cubicBezTo>
                    <a:cubicBezTo>
                      <a:pt x="45" y="278"/>
                      <a:pt x="41" y="273"/>
                      <a:pt x="41" y="263"/>
                    </a:cubicBezTo>
                    <a:cubicBezTo>
                      <a:pt x="41" y="202"/>
                      <a:pt x="41" y="202"/>
                      <a:pt x="41" y="202"/>
                    </a:cubicBezTo>
                    <a:cubicBezTo>
                      <a:pt x="41" y="186"/>
                      <a:pt x="39" y="176"/>
                      <a:pt x="35" y="168"/>
                    </a:cubicBezTo>
                    <a:cubicBezTo>
                      <a:pt x="32" y="160"/>
                      <a:pt x="26" y="155"/>
                      <a:pt x="20" y="151"/>
                    </a:cubicBezTo>
                    <a:cubicBezTo>
                      <a:pt x="26" y="146"/>
                      <a:pt x="32" y="141"/>
                      <a:pt x="35" y="134"/>
                    </a:cubicBezTo>
                    <a:cubicBezTo>
                      <a:pt x="39" y="126"/>
                      <a:pt x="41" y="116"/>
                      <a:pt x="41" y="101"/>
                    </a:cubicBezTo>
                    <a:cubicBezTo>
                      <a:pt x="41" y="40"/>
                      <a:pt x="41" y="40"/>
                      <a:pt x="41" y="40"/>
                    </a:cubicBezTo>
                    <a:cubicBezTo>
                      <a:pt x="41" y="30"/>
                      <a:pt x="45" y="25"/>
                      <a:pt x="50" y="22"/>
                    </a:cubicBezTo>
                    <a:cubicBezTo>
                      <a:pt x="55" y="19"/>
                      <a:pt x="62" y="18"/>
                      <a:pt x="68" y="18"/>
                    </a:cubicBezTo>
                    <a:cubicBezTo>
                      <a:pt x="70" y="18"/>
                      <a:pt x="70" y="18"/>
                      <a:pt x="70" y="18"/>
                    </a:cubicBezTo>
                    <a:cubicBezTo>
                      <a:pt x="70" y="0"/>
                      <a:pt x="70" y="0"/>
                      <a:pt x="70" y="0"/>
                    </a:cubicBezTo>
                    <a:cubicBezTo>
                      <a:pt x="68" y="0"/>
                      <a:pt x="68" y="0"/>
                      <a:pt x="68" y="0"/>
                    </a:cubicBezTo>
                    <a:cubicBezTo>
                      <a:pt x="51" y="0"/>
                      <a:pt x="39" y="4"/>
                      <a:pt x="32" y="13"/>
                    </a:cubicBezTo>
                  </a:path>
                </a:pathLst>
              </a:custGeom>
              <a:solidFill>
                <a:srgbClr val="7D7D7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1" name="Freeform 9"/>
              <p:cNvSpPr>
                <a:spLocks/>
              </p:cNvSpPr>
              <p:nvPr userDrawn="1"/>
            </p:nvSpPr>
            <p:spPr bwMode="auto">
              <a:xfrm>
                <a:off x="1407" y="3434"/>
                <a:ext cx="125" cy="173"/>
              </a:xfrm>
              <a:custGeom>
                <a:avLst/>
                <a:gdLst/>
                <a:ahLst/>
                <a:cxnLst>
                  <a:cxn ang="0">
                    <a:pos x="40" y="69"/>
                  </a:cxn>
                  <a:cxn ang="0">
                    <a:pos x="16" y="42"/>
                  </a:cxn>
                  <a:cxn ang="0">
                    <a:pos x="40" y="16"/>
                  </a:cxn>
                  <a:cxn ang="0">
                    <a:pos x="55" y="19"/>
                  </a:cxn>
                  <a:cxn ang="0">
                    <a:pos x="60" y="23"/>
                  </a:cxn>
                  <a:cxn ang="0">
                    <a:pos x="61" y="24"/>
                  </a:cxn>
                  <a:cxn ang="0">
                    <a:pos x="61" y="5"/>
                  </a:cxn>
                  <a:cxn ang="0">
                    <a:pos x="61" y="5"/>
                  </a:cxn>
                  <a:cxn ang="0">
                    <a:pos x="40" y="0"/>
                  </a:cxn>
                  <a:cxn ang="0">
                    <a:pos x="0" y="43"/>
                  </a:cxn>
                  <a:cxn ang="0">
                    <a:pos x="40" y="85"/>
                  </a:cxn>
                  <a:cxn ang="0">
                    <a:pos x="61" y="79"/>
                  </a:cxn>
                  <a:cxn ang="0">
                    <a:pos x="62" y="79"/>
                  </a:cxn>
                  <a:cxn ang="0">
                    <a:pos x="62" y="79"/>
                  </a:cxn>
                  <a:cxn ang="0">
                    <a:pos x="62" y="62"/>
                  </a:cxn>
                  <a:cxn ang="0">
                    <a:pos x="62" y="62"/>
                  </a:cxn>
                  <a:cxn ang="0">
                    <a:pos x="61" y="62"/>
                  </a:cxn>
                  <a:cxn ang="0">
                    <a:pos x="40" y="69"/>
                  </a:cxn>
                </a:cxnLst>
                <a:rect l="0" t="0" r="r" b="b"/>
                <a:pathLst>
                  <a:path w="62" h="85">
                    <a:moveTo>
                      <a:pt x="40" y="69"/>
                    </a:moveTo>
                    <a:cubicBezTo>
                      <a:pt x="26" y="69"/>
                      <a:pt x="16" y="56"/>
                      <a:pt x="16" y="42"/>
                    </a:cubicBezTo>
                    <a:cubicBezTo>
                      <a:pt x="16" y="28"/>
                      <a:pt x="27" y="16"/>
                      <a:pt x="40" y="16"/>
                    </a:cubicBezTo>
                    <a:cubicBezTo>
                      <a:pt x="47" y="16"/>
                      <a:pt x="52" y="18"/>
                      <a:pt x="55" y="19"/>
                    </a:cubicBezTo>
                    <a:cubicBezTo>
                      <a:pt x="59" y="21"/>
                      <a:pt x="60" y="23"/>
                      <a:pt x="60" y="23"/>
                    </a:cubicBezTo>
                    <a:cubicBezTo>
                      <a:pt x="61" y="24"/>
                      <a:pt x="61" y="24"/>
                      <a:pt x="61" y="24"/>
                    </a:cubicBezTo>
                    <a:cubicBezTo>
                      <a:pt x="61" y="5"/>
                      <a:pt x="61" y="5"/>
                      <a:pt x="61" y="5"/>
                    </a:cubicBezTo>
                    <a:cubicBezTo>
                      <a:pt x="61" y="5"/>
                      <a:pt x="61" y="5"/>
                      <a:pt x="61" y="5"/>
                    </a:cubicBezTo>
                    <a:cubicBezTo>
                      <a:pt x="61" y="5"/>
                      <a:pt x="51" y="0"/>
                      <a:pt x="40" y="0"/>
                    </a:cubicBezTo>
                    <a:cubicBezTo>
                      <a:pt x="17" y="0"/>
                      <a:pt x="0" y="20"/>
                      <a:pt x="0" y="43"/>
                    </a:cubicBezTo>
                    <a:cubicBezTo>
                      <a:pt x="0" y="66"/>
                      <a:pt x="17" y="85"/>
                      <a:pt x="40" y="85"/>
                    </a:cubicBezTo>
                    <a:cubicBezTo>
                      <a:pt x="50" y="85"/>
                      <a:pt x="59" y="81"/>
                      <a:pt x="61" y="79"/>
                    </a:cubicBezTo>
                    <a:cubicBezTo>
                      <a:pt x="62" y="79"/>
                      <a:pt x="62" y="79"/>
                      <a:pt x="62" y="79"/>
                    </a:cubicBezTo>
                    <a:cubicBezTo>
                      <a:pt x="62" y="79"/>
                      <a:pt x="62" y="79"/>
                      <a:pt x="62" y="79"/>
                    </a:cubicBezTo>
                    <a:cubicBezTo>
                      <a:pt x="62" y="62"/>
                      <a:pt x="62" y="62"/>
                      <a:pt x="62" y="62"/>
                    </a:cubicBezTo>
                    <a:cubicBezTo>
                      <a:pt x="62" y="62"/>
                      <a:pt x="62" y="62"/>
                      <a:pt x="62" y="62"/>
                    </a:cubicBezTo>
                    <a:cubicBezTo>
                      <a:pt x="61" y="62"/>
                      <a:pt x="61" y="62"/>
                      <a:pt x="61" y="62"/>
                    </a:cubicBezTo>
                    <a:cubicBezTo>
                      <a:pt x="55" y="66"/>
                      <a:pt x="49" y="69"/>
                      <a:pt x="40" y="69"/>
                    </a:cubicBezTo>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2" name="Freeform 10"/>
              <p:cNvSpPr>
                <a:spLocks/>
              </p:cNvSpPr>
              <p:nvPr userDrawn="1"/>
            </p:nvSpPr>
            <p:spPr bwMode="auto">
              <a:xfrm>
                <a:off x="1556" y="3439"/>
                <a:ext cx="131" cy="164"/>
              </a:xfrm>
              <a:custGeom>
                <a:avLst/>
                <a:gdLst/>
                <a:ahLst/>
                <a:cxnLst>
                  <a:cxn ang="0">
                    <a:pos x="32" y="97"/>
                  </a:cxn>
                  <a:cxn ang="0">
                    <a:pos x="99" y="97"/>
                  </a:cxn>
                  <a:cxn ang="0">
                    <a:pos x="99" y="164"/>
                  </a:cxn>
                  <a:cxn ang="0">
                    <a:pos x="131" y="164"/>
                  </a:cxn>
                  <a:cxn ang="0">
                    <a:pos x="131" y="0"/>
                  </a:cxn>
                  <a:cxn ang="0">
                    <a:pos x="99" y="0"/>
                  </a:cxn>
                  <a:cxn ang="0">
                    <a:pos x="99" y="67"/>
                  </a:cxn>
                  <a:cxn ang="0">
                    <a:pos x="32" y="67"/>
                  </a:cxn>
                  <a:cxn ang="0">
                    <a:pos x="32" y="0"/>
                  </a:cxn>
                  <a:cxn ang="0">
                    <a:pos x="0" y="0"/>
                  </a:cxn>
                  <a:cxn ang="0">
                    <a:pos x="0" y="0"/>
                  </a:cxn>
                  <a:cxn ang="0">
                    <a:pos x="0" y="164"/>
                  </a:cxn>
                  <a:cxn ang="0">
                    <a:pos x="32" y="164"/>
                  </a:cxn>
                  <a:cxn ang="0">
                    <a:pos x="32" y="97"/>
                  </a:cxn>
                </a:cxnLst>
                <a:rect l="0" t="0" r="r" b="b"/>
                <a:pathLst>
                  <a:path w="131" h="164">
                    <a:moveTo>
                      <a:pt x="32" y="97"/>
                    </a:moveTo>
                    <a:lnTo>
                      <a:pt x="99" y="97"/>
                    </a:lnTo>
                    <a:lnTo>
                      <a:pt x="99" y="164"/>
                    </a:lnTo>
                    <a:lnTo>
                      <a:pt x="131" y="164"/>
                    </a:lnTo>
                    <a:lnTo>
                      <a:pt x="131" y="0"/>
                    </a:lnTo>
                    <a:lnTo>
                      <a:pt x="99" y="0"/>
                    </a:lnTo>
                    <a:lnTo>
                      <a:pt x="99" y="67"/>
                    </a:lnTo>
                    <a:lnTo>
                      <a:pt x="32" y="67"/>
                    </a:lnTo>
                    <a:lnTo>
                      <a:pt x="32" y="0"/>
                    </a:lnTo>
                    <a:lnTo>
                      <a:pt x="0" y="0"/>
                    </a:lnTo>
                    <a:lnTo>
                      <a:pt x="0" y="0"/>
                    </a:lnTo>
                    <a:lnTo>
                      <a:pt x="0" y="164"/>
                    </a:lnTo>
                    <a:lnTo>
                      <a:pt x="32" y="164"/>
                    </a:lnTo>
                    <a:lnTo>
                      <a:pt x="32" y="97"/>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3" name="Freeform 11"/>
              <p:cNvSpPr>
                <a:spLocks noEditPoints="1"/>
              </p:cNvSpPr>
              <p:nvPr userDrawn="1"/>
            </p:nvSpPr>
            <p:spPr bwMode="auto">
              <a:xfrm>
                <a:off x="1703" y="3439"/>
                <a:ext cx="163" cy="164"/>
              </a:xfrm>
              <a:custGeom>
                <a:avLst/>
                <a:gdLst/>
                <a:ahLst/>
                <a:cxnLst>
                  <a:cxn ang="0">
                    <a:pos x="57" y="105"/>
                  </a:cxn>
                  <a:cxn ang="0">
                    <a:pos x="83" y="38"/>
                  </a:cxn>
                  <a:cxn ang="0">
                    <a:pos x="105" y="105"/>
                  </a:cxn>
                  <a:cxn ang="0">
                    <a:pos x="57" y="105"/>
                  </a:cxn>
                  <a:cxn ang="0">
                    <a:pos x="34" y="164"/>
                  </a:cxn>
                  <a:cxn ang="0">
                    <a:pos x="48" y="131"/>
                  </a:cxn>
                  <a:cxn ang="0">
                    <a:pos x="115" y="131"/>
                  </a:cxn>
                  <a:cxn ang="0">
                    <a:pos x="127" y="164"/>
                  </a:cxn>
                  <a:cxn ang="0">
                    <a:pos x="163" y="164"/>
                  </a:cxn>
                  <a:cxn ang="0">
                    <a:pos x="99" y="0"/>
                  </a:cxn>
                  <a:cxn ang="0">
                    <a:pos x="65" y="0"/>
                  </a:cxn>
                  <a:cxn ang="0">
                    <a:pos x="0" y="164"/>
                  </a:cxn>
                  <a:cxn ang="0">
                    <a:pos x="2" y="164"/>
                  </a:cxn>
                  <a:cxn ang="0">
                    <a:pos x="34" y="164"/>
                  </a:cxn>
                </a:cxnLst>
                <a:rect l="0" t="0" r="r" b="b"/>
                <a:pathLst>
                  <a:path w="163" h="164">
                    <a:moveTo>
                      <a:pt x="57" y="105"/>
                    </a:moveTo>
                    <a:lnTo>
                      <a:pt x="83" y="38"/>
                    </a:lnTo>
                    <a:lnTo>
                      <a:pt x="105" y="105"/>
                    </a:lnTo>
                    <a:lnTo>
                      <a:pt x="57" y="105"/>
                    </a:lnTo>
                    <a:close/>
                    <a:moveTo>
                      <a:pt x="34" y="164"/>
                    </a:moveTo>
                    <a:lnTo>
                      <a:pt x="48" y="131"/>
                    </a:lnTo>
                    <a:lnTo>
                      <a:pt x="115" y="131"/>
                    </a:lnTo>
                    <a:lnTo>
                      <a:pt x="127" y="164"/>
                    </a:lnTo>
                    <a:lnTo>
                      <a:pt x="163" y="164"/>
                    </a:lnTo>
                    <a:lnTo>
                      <a:pt x="99" y="0"/>
                    </a:lnTo>
                    <a:lnTo>
                      <a:pt x="65" y="0"/>
                    </a:lnTo>
                    <a:lnTo>
                      <a:pt x="0" y="164"/>
                    </a:lnTo>
                    <a:lnTo>
                      <a:pt x="2" y="164"/>
                    </a:lnTo>
                    <a:lnTo>
                      <a:pt x="34" y="164"/>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4" name="Freeform 12"/>
              <p:cNvSpPr>
                <a:spLocks/>
              </p:cNvSpPr>
              <p:nvPr userDrawn="1"/>
            </p:nvSpPr>
            <p:spPr bwMode="auto">
              <a:xfrm>
                <a:off x="1882" y="3439"/>
                <a:ext cx="145" cy="164"/>
              </a:xfrm>
              <a:custGeom>
                <a:avLst/>
                <a:gdLst/>
                <a:ahLst/>
                <a:cxnLst>
                  <a:cxn ang="0">
                    <a:pos x="33" y="48"/>
                  </a:cxn>
                  <a:cxn ang="0">
                    <a:pos x="113" y="164"/>
                  </a:cxn>
                  <a:cxn ang="0">
                    <a:pos x="145" y="164"/>
                  </a:cxn>
                  <a:cxn ang="0">
                    <a:pos x="145" y="0"/>
                  </a:cxn>
                  <a:cxn ang="0">
                    <a:pos x="113" y="0"/>
                  </a:cxn>
                  <a:cxn ang="0">
                    <a:pos x="113" y="115"/>
                  </a:cxn>
                  <a:cxn ang="0">
                    <a:pos x="33" y="0"/>
                  </a:cxn>
                  <a:cxn ang="0">
                    <a:pos x="0" y="0"/>
                  </a:cxn>
                  <a:cxn ang="0">
                    <a:pos x="0" y="164"/>
                  </a:cxn>
                  <a:cxn ang="0">
                    <a:pos x="33" y="164"/>
                  </a:cxn>
                  <a:cxn ang="0">
                    <a:pos x="33" y="48"/>
                  </a:cxn>
                </a:cxnLst>
                <a:rect l="0" t="0" r="r" b="b"/>
                <a:pathLst>
                  <a:path w="145" h="164">
                    <a:moveTo>
                      <a:pt x="33" y="48"/>
                    </a:moveTo>
                    <a:lnTo>
                      <a:pt x="113" y="164"/>
                    </a:lnTo>
                    <a:lnTo>
                      <a:pt x="145" y="164"/>
                    </a:lnTo>
                    <a:lnTo>
                      <a:pt x="145" y="0"/>
                    </a:lnTo>
                    <a:lnTo>
                      <a:pt x="113" y="0"/>
                    </a:lnTo>
                    <a:lnTo>
                      <a:pt x="113" y="115"/>
                    </a:lnTo>
                    <a:lnTo>
                      <a:pt x="33" y="0"/>
                    </a:lnTo>
                    <a:lnTo>
                      <a:pt x="0" y="0"/>
                    </a:lnTo>
                    <a:lnTo>
                      <a:pt x="0" y="164"/>
                    </a:lnTo>
                    <a:lnTo>
                      <a:pt x="33" y="164"/>
                    </a:lnTo>
                    <a:lnTo>
                      <a:pt x="33" y="48"/>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5" name="Freeform 13"/>
              <p:cNvSpPr>
                <a:spLocks/>
              </p:cNvSpPr>
              <p:nvPr userDrawn="1"/>
            </p:nvSpPr>
            <p:spPr bwMode="auto">
              <a:xfrm>
                <a:off x="2052" y="3434"/>
                <a:ext cx="165" cy="173"/>
              </a:xfrm>
              <a:custGeom>
                <a:avLst/>
                <a:gdLst/>
                <a:ahLst/>
                <a:cxnLst>
                  <a:cxn ang="0">
                    <a:pos x="42" y="85"/>
                  </a:cxn>
                  <a:cxn ang="0">
                    <a:pos x="42" y="85"/>
                  </a:cxn>
                  <a:cxn ang="0">
                    <a:pos x="73" y="72"/>
                  </a:cxn>
                  <a:cxn ang="0">
                    <a:pos x="82" y="40"/>
                  </a:cxn>
                  <a:cxn ang="0">
                    <a:pos x="82" y="40"/>
                  </a:cxn>
                  <a:cxn ang="0">
                    <a:pos x="81" y="40"/>
                  </a:cxn>
                  <a:cxn ang="0">
                    <a:pos x="42" y="40"/>
                  </a:cxn>
                  <a:cxn ang="0">
                    <a:pos x="42" y="40"/>
                  </a:cxn>
                  <a:cxn ang="0">
                    <a:pos x="42" y="40"/>
                  </a:cxn>
                  <a:cxn ang="0">
                    <a:pos x="42" y="53"/>
                  </a:cxn>
                  <a:cxn ang="0">
                    <a:pos x="42" y="54"/>
                  </a:cxn>
                  <a:cxn ang="0">
                    <a:pos x="42" y="54"/>
                  </a:cxn>
                  <a:cxn ang="0">
                    <a:pos x="64" y="54"/>
                  </a:cxn>
                  <a:cxn ang="0">
                    <a:pos x="42" y="70"/>
                  </a:cxn>
                  <a:cxn ang="0">
                    <a:pos x="16" y="43"/>
                  </a:cxn>
                  <a:cxn ang="0">
                    <a:pos x="42" y="15"/>
                  </a:cxn>
                  <a:cxn ang="0">
                    <a:pos x="66" y="29"/>
                  </a:cxn>
                  <a:cxn ang="0">
                    <a:pos x="66" y="30"/>
                  </a:cxn>
                  <a:cxn ang="0">
                    <a:pos x="66" y="29"/>
                  </a:cxn>
                  <a:cxn ang="0">
                    <a:pos x="79" y="20"/>
                  </a:cxn>
                  <a:cxn ang="0">
                    <a:pos x="79" y="20"/>
                  </a:cxn>
                  <a:cxn ang="0">
                    <a:pos x="79" y="19"/>
                  </a:cxn>
                  <a:cxn ang="0">
                    <a:pos x="42" y="0"/>
                  </a:cxn>
                  <a:cxn ang="0">
                    <a:pos x="0" y="43"/>
                  </a:cxn>
                  <a:cxn ang="0">
                    <a:pos x="42" y="85"/>
                  </a:cxn>
                </a:cxnLst>
                <a:rect l="0" t="0" r="r" b="b"/>
                <a:pathLst>
                  <a:path w="82" h="85">
                    <a:moveTo>
                      <a:pt x="42" y="85"/>
                    </a:moveTo>
                    <a:cubicBezTo>
                      <a:pt x="42" y="85"/>
                      <a:pt x="42" y="85"/>
                      <a:pt x="42" y="85"/>
                    </a:cubicBezTo>
                    <a:cubicBezTo>
                      <a:pt x="56" y="85"/>
                      <a:pt x="66" y="80"/>
                      <a:pt x="73" y="72"/>
                    </a:cubicBezTo>
                    <a:cubicBezTo>
                      <a:pt x="79" y="63"/>
                      <a:pt x="82" y="52"/>
                      <a:pt x="82" y="40"/>
                    </a:cubicBezTo>
                    <a:cubicBezTo>
                      <a:pt x="82" y="40"/>
                      <a:pt x="82" y="40"/>
                      <a:pt x="82" y="40"/>
                    </a:cubicBezTo>
                    <a:cubicBezTo>
                      <a:pt x="81" y="40"/>
                      <a:pt x="81" y="40"/>
                      <a:pt x="81" y="40"/>
                    </a:cubicBezTo>
                    <a:cubicBezTo>
                      <a:pt x="42" y="40"/>
                      <a:pt x="42" y="40"/>
                      <a:pt x="42" y="40"/>
                    </a:cubicBezTo>
                    <a:cubicBezTo>
                      <a:pt x="42" y="40"/>
                      <a:pt x="42" y="40"/>
                      <a:pt x="42" y="40"/>
                    </a:cubicBezTo>
                    <a:cubicBezTo>
                      <a:pt x="42" y="40"/>
                      <a:pt x="42" y="40"/>
                      <a:pt x="42" y="40"/>
                    </a:cubicBezTo>
                    <a:cubicBezTo>
                      <a:pt x="42" y="53"/>
                      <a:pt x="42" y="53"/>
                      <a:pt x="42" y="53"/>
                    </a:cubicBezTo>
                    <a:cubicBezTo>
                      <a:pt x="42" y="54"/>
                      <a:pt x="42" y="54"/>
                      <a:pt x="42" y="54"/>
                    </a:cubicBezTo>
                    <a:cubicBezTo>
                      <a:pt x="42" y="54"/>
                      <a:pt x="42" y="54"/>
                      <a:pt x="42" y="54"/>
                    </a:cubicBezTo>
                    <a:cubicBezTo>
                      <a:pt x="64" y="54"/>
                      <a:pt x="64" y="54"/>
                      <a:pt x="64" y="54"/>
                    </a:cubicBezTo>
                    <a:cubicBezTo>
                      <a:pt x="62" y="64"/>
                      <a:pt x="53" y="70"/>
                      <a:pt x="42" y="70"/>
                    </a:cubicBezTo>
                    <a:cubicBezTo>
                      <a:pt x="28" y="70"/>
                      <a:pt x="17" y="58"/>
                      <a:pt x="16" y="43"/>
                    </a:cubicBezTo>
                    <a:cubicBezTo>
                      <a:pt x="17" y="28"/>
                      <a:pt x="27" y="15"/>
                      <a:pt x="42" y="15"/>
                    </a:cubicBezTo>
                    <a:cubicBezTo>
                      <a:pt x="53" y="15"/>
                      <a:pt x="61" y="22"/>
                      <a:pt x="66" y="29"/>
                    </a:cubicBezTo>
                    <a:cubicBezTo>
                      <a:pt x="66" y="30"/>
                      <a:pt x="66" y="30"/>
                      <a:pt x="66" y="30"/>
                    </a:cubicBezTo>
                    <a:cubicBezTo>
                      <a:pt x="66" y="29"/>
                      <a:pt x="66" y="29"/>
                      <a:pt x="66" y="29"/>
                    </a:cubicBezTo>
                    <a:cubicBezTo>
                      <a:pt x="70" y="27"/>
                      <a:pt x="75" y="23"/>
                      <a:pt x="79" y="20"/>
                    </a:cubicBezTo>
                    <a:cubicBezTo>
                      <a:pt x="79" y="20"/>
                      <a:pt x="79" y="20"/>
                      <a:pt x="79" y="20"/>
                    </a:cubicBezTo>
                    <a:cubicBezTo>
                      <a:pt x="79" y="19"/>
                      <a:pt x="79" y="19"/>
                      <a:pt x="79" y="19"/>
                    </a:cubicBezTo>
                    <a:cubicBezTo>
                      <a:pt x="71" y="8"/>
                      <a:pt x="58" y="0"/>
                      <a:pt x="42" y="0"/>
                    </a:cubicBezTo>
                    <a:cubicBezTo>
                      <a:pt x="18" y="0"/>
                      <a:pt x="0" y="19"/>
                      <a:pt x="0" y="43"/>
                    </a:cubicBezTo>
                    <a:cubicBezTo>
                      <a:pt x="0" y="68"/>
                      <a:pt x="19" y="85"/>
                      <a:pt x="42" y="85"/>
                    </a:cubicBezTo>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6" name="Freeform 14"/>
              <p:cNvSpPr>
                <a:spLocks/>
              </p:cNvSpPr>
              <p:nvPr userDrawn="1"/>
            </p:nvSpPr>
            <p:spPr bwMode="auto">
              <a:xfrm>
                <a:off x="2241" y="3439"/>
                <a:ext cx="88" cy="164"/>
              </a:xfrm>
              <a:custGeom>
                <a:avLst/>
                <a:gdLst/>
                <a:ahLst/>
                <a:cxnLst>
                  <a:cxn ang="0">
                    <a:pos x="0" y="164"/>
                  </a:cxn>
                  <a:cxn ang="0">
                    <a:pos x="0" y="164"/>
                  </a:cxn>
                  <a:cxn ang="0">
                    <a:pos x="88" y="164"/>
                  </a:cxn>
                  <a:cxn ang="0">
                    <a:pos x="88" y="138"/>
                  </a:cxn>
                  <a:cxn ang="0">
                    <a:pos x="32" y="138"/>
                  </a:cxn>
                  <a:cxn ang="0">
                    <a:pos x="32" y="95"/>
                  </a:cxn>
                  <a:cxn ang="0">
                    <a:pos x="88" y="95"/>
                  </a:cxn>
                  <a:cxn ang="0">
                    <a:pos x="88" y="67"/>
                  </a:cxn>
                  <a:cxn ang="0">
                    <a:pos x="32" y="67"/>
                  </a:cxn>
                  <a:cxn ang="0">
                    <a:pos x="32" y="28"/>
                  </a:cxn>
                  <a:cxn ang="0">
                    <a:pos x="88" y="28"/>
                  </a:cxn>
                  <a:cxn ang="0">
                    <a:pos x="88" y="0"/>
                  </a:cxn>
                  <a:cxn ang="0">
                    <a:pos x="0" y="0"/>
                  </a:cxn>
                  <a:cxn ang="0">
                    <a:pos x="0" y="164"/>
                  </a:cxn>
                </a:cxnLst>
                <a:rect l="0" t="0" r="r" b="b"/>
                <a:pathLst>
                  <a:path w="88" h="164">
                    <a:moveTo>
                      <a:pt x="0" y="164"/>
                    </a:moveTo>
                    <a:lnTo>
                      <a:pt x="0" y="164"/>
                    </a:lnTo>
                    <a:lnTo>
                      <a:pt x="88" y="164"/>
                    </a:lnTo>
                    <a:lnTo>
                      <a:pt x="88" y="138"/>
                    </a:lnTo>
                    <a:lnTo>
                      <a:pt x="32" y="138"/>
                    </a:lnTo>
                    <a:lnTo>
                      <a:pt x="32" y="95"/>
                    </a:lnTo>
                    <a:lnTo>
                      <a:pt x="88" y="95"/>
                    </a:lnTo>
                    <a:lnTo>
                      <a:pt x="88" y="67"/>
                    </a:lnTo>
                    <a:lnTo>
                      <a:pt x="32" y="67"/>
                    </a:lnTo>
                    <a:lnTo>
                      <a:pt x="32" y="28"/>
                    </a:lnTo>
                    <a:lnTo>
                      <a:pt x="88" y="28"/>
                    </a:lnTo>
                    <a:lnTo>
                      <a:pt x="88" y="0"/>
                    </a:lnTo>
                    <a:lnTo>
                      <a:pt x="0" y="0"/>
                    </a:lnTo>
                    <a:lnTo>
                      <a:pt x="0" y="164"/>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7" name="Freeform 15"/>
              <p:cNvSpPr>
                <a:spLocks/>
              </p:cNvSpPr>
              <p:nvPr userDrawn="1"/>
            </p:nvSpPr>
            <p:spPr bwMode="auto">
              <a:xfrm>
                <a:off x="2402" y="3439"/>
                <a:ext cx="99" cy="164"/>
              </a:xfrm>
              <a:custGeom>
                <a:avLst/>
                <a:gdLst/>
                <a:ahLst/>
                <a:cxnLst>
                  <a:cxn ang="0">
                    <a:pos x="32" y="164"/>
                  </a:cxn>
                  <a:cxn ang="0">
                    <a:pos x="66" y="164"/>
                  </a:cxn>
                  <a:cxn ang="0">
                    <a:pos x="66" y="30"/>
                  </a:cxn>
                  <a:cxn ang="0">
                    <a:pos x="99" y="30"/>
                  </a:cxn>
                  <a:cxn ang="0">
                    <a:pos x="99" y="0"/>
                  </a:cxn>
                  <a:cxn ang="0">
                    <a:pos x="0" y="0"/>
                  </a:cxn>
                  <a:cxn ang="0">
                    <a:pos x="0" y="30"/>
                  </a:cxn>
                  <a:cxn ang="0">
                    <a:pos x="32" y="30"/>
                  </a:cxn>
                  <a:cxn ang="0">
                    <a:pos x="32" y="164"/>
                  </a:cxn>
                </a:cxnLst>
                <a:rect l="0" t="0" r="r" b="b"/>
                <a:pathLst>
                  <a:path w="99" h="164">
                    <a:moveTo>
                      <a:pt x="32" y="164"/>
                    </a:moveTo>
                    <a:lnTo>
                      <a:pt x="66" y="164"/>
                    </a:lnTo>
                    <a:lnTo>
                      <a:pt x="66" y="30"/>
                    </a:lnTo>
                    <a:lnTo>
                      <a:pt x="99" y="30"/>
                    </a:lnTo>
                    <a:lnTo>
                      <a:pt x="99" y="0"/>
                    </a:lnTo>
                    <a:lnTo>
                      <a:pt x="0" y="0"/>
                    </a:lnTo>
                    <a:lnTo>
                      <a:pt x="0" y="30"/>
                    </a:lnTo>
                    <a:lnTo>
                      <a:pt x="32" y="30"/>
                    </a:lnTo>
                    <a:lnTo>
                      <a:pt x="32" y="164"/>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8" name="Freeform 16"/>
              <p:cNvSpPr>
                <a:spLocks/>
              </p:cNvSpPr>
              <p:nvPr userDrawn="1"/>
            </p:nvSpPr>
            <p:spPr bwMode="auto">
              <a:xfrm>
                <a:off x="2519" y="3439"/>
                <a:ext cx="131" cy="164"/>
              </a:xfrm>
              <a:custGeom>
                <a:avLst/>
                <a:gdLst/>
                <a:ahLst/>
                <a:cxnLst>
                  <a:cxn ang="0">
                    <a:pos x="32" y="97"/>
                  </a:cxn>
                  <a:cxn ang="0">
                    <a:pos x="98" y="97"/>
                  </a:cxn>
                  <a:cxn ang="0">
                    <a:pos x="98" y="164"/>
                  </a:cxn>
                  <a:cxn ang="0">
                    <a:pos x="131" y="164"/>
                  </a:cxn>
                  <a:cxn ang="0">
                    <a:pos x="131" y="0"/>
                  </a:cxn>
                  <a:cxn ang="0">
                    <a:pos x="98" y="0"/>
                  </a:cxn>
                  <a:cxn ang="0">
                    <a:pos x="98" y="67"/>
                  </a:cxn>
                  <a:cxn ang="0">
                    <a:pos x="32" y="67"/>
                  </a:cxn>
                  <a:cxn ang="0">
                    <a:pos x="32" y="0"/>
                  </a:cxn>
                  <a:cxn ang="0">
                    <a:pos x="0" y="0"/>
                  </a:cxn>
                  <a:cxn ang="0">
                    <a:pos x="0" y="0"/>
                  </a:cxn>
                  <a:cxn ang="0">
                    <a:pos x="0" y="164"/>
                  </a:cxn>
                  <a:cxn ang="0">
                    <a:pos x="32" y="164"/>
                  </a:cxn>
                  <a:cxn ang="0">
                    <a:pos x="32" y="97"/>
                  </a:cxn>
                </a:cxnLst>
                <a:rect l="0" t="0" r="r" b="b"/>
                <a:pathLst>
                  <a:path w="131" h="164">
                    <a:moveTo>
                      <a:pt x="32" y="97"/>
                    </a:moveTo>
                    <a:lnTo>
                      <a:pt x="98" y="97"/>
                    </a:lnTo>
                    <a:lnTo>
                      <a:pt x="98" y="164"/>
                    </a:lnTo>
                    <a:lnTo>
                      <a:pt x="131" y="164"/>
                    </a:lnTo>
                    <a:lnTo>
                      <a:pt x="131" y="0"/>
                    </a:lnTo>
                    <a:lnTo>
                      <a:pt x="98" y="0"/>
                    </a:lnTo>
                    <a:lnTo>
                      <a:pt x="98" y="67"/>
                    </a:lnTo>
                    <a:lnTo>
                      <a:pt x="32" y="67"/>
                    </a:lnTo>
                    <a:lnTo>
                      <a:pt x="32" y="0"/>
                    </a:lnTo>
                    <a:lnTo>
                      <a:pt x="0" y="0"/>
                    </a:lnTo>
                    <a:lnTo>
                      <a:pt x="0" y="0"/>
                    </a:lnTo>
                    <a:lnTo>
                      <a:pt x="0" y="164"/>
                    </a:lnTo>
                    <a:lnTo>
                      <a:pt x="32" y="164"/>
                    </a:lnTo>
                    <a:lnTo>
                      <a:pt x="32" y="97"/>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9" name="Freeform 17"/>
              <p:cNvSpPr>
                <a:spLocks/>
              </p:cNvSpPr>
              <p:nvPr userDrawn="1"/>
            </p:nvSpPr>
            <p:spPr bwMode="auto">
              <a:xfrm>
                <a:off x="2682" y="3439"/>
                <a:ext cx="89" cy="164"/>
              </a:xfrm>
              <a:custGeom>
                <a:avLst/>
                <a:gdLst/>
                <a:ahLst/>
                <a:cxnLst>
                  <a:cxn ang="0">
                    <a:pos x="89" y="28"/>
                  </a:cxn>
                  <a:cxn ang="0">
                    <a:pos x="89" y="0"/>
                  </a:cxn>
                  <a:cxn ang="0">
                    <a:pos x="0" y="0"/>
                  </a:cxn>
                  <a:cxn ang="0">
                    <a:pos x="0" y="164"/>
                  </a:cxn>
                  <a:cxn ang="0">
                    <a:pos x="0" y="164"/>
                  </a:cxn>
                  <a:cxn ang="0">
                    <a:pos x="89" y="164"/>
                  </a:cxn>
                  <a:cxn ang="0">
                    <a:pos x="89" y="138"/>
                  </a:cxn>
                  <a:cxn ang="0">
                    <a:pos x="32" y="138"/>
                  </a:cxn>
                  <a:cxn ang="0">
                    <a:pos x="32" y="95"/>
                  </a:cxn>
                  <a:cxn ang="0">
                    <a:pos x="89" y="95"/>
                  </a:cxn>
                  <a:cxn ang="0">
                    <a:pos x="89" y="67"/>
                  </a:cxn>
                  <a:cxn ang="0">
                    <a:pos x="32" y="67"/>
                  </a:cxn>
                  <a:cxn ang="0">
                    <a:pos x="32" y="28"/>
                  </a:cxn>
                  <a:cxn ang="0">
                    <a:pos x="89" y="28"/>
                  </a:cxn>
                </a:cxnLst>
                <a:rect l="0" t="0" r="r" b="b"/>
                <a:pathLst>
                  <a:path w="89" h="164">
                    <a:moveTo>
                      <a:pt x="89" y="28"/>
                    </a:moveTo>
                    <a:lnTo>
                      <a:pt x="89" y="0"/>
                    </a:lnTo>
                    <a:lnTo>
                      <a:pt x="0" y="0"/>
                    </a:lnTo>
                    <a:lnTo>
                      <a:pt x="0" y="164"/>
                    </a:lnTo>
                    <a:lnTo>
                      <a:pt x="0" y="164"/>
                    </a:lnTo>
                    <a:lnTo>
                      <a:pt x="89" y="164"/>
                    </a:lnTo>
                    <a:lnTo>
                      <a:pt x="89" y="138"/>
                    </a:lnTo>
                    <a:lnTo>
                      <a:pt x="32" y="138"/>
                    </a:lnTo>
                    <a:lnTo>
                      <a:pt x="32" y="95"/>
                    </a:lnTo>
                    <a:lnTo>
                      <a:pt x="89" y="95"/>
                    </a:lnTo>
                    <a:lnTo>
                      <a:pt x="89" y="67"/>
                    </a:lnTo>
                    <a:lnTo>
                      <a:pt x="32" y="67"/>
                    </a:lnTo>
                    <a:lnTo>
                      <a:pt x="32" y="28"/>
                    </a:lnTo>
                    <a:lnTo>
                      <a:pt x="89" y="28"/>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0" name="Freeform 18"/>
              <p:cNvSpPr>
                <a:spLocks/>
              </p:cNvSpPr>
              <p:nvPr userDrawn="1"/>
            </p:nvSpPr>
            <p:spPr bwMode="auto">
              <a:xfrm>
                <a:off x="1419" y="3648"/>
                <a:ext cx="109" cy="201"/>
              </a:xfrm>
              <a:custGeom>
                <a:avLst/>
                <a:gdLst/>
                <a:ahLst/>
                <a:cxnLst>
                  <a:cxn ang="0">
                    <a:pos x="0" y="201"/>
                  </a:cxn>
                  <a:cxn ang="0">
                    <a:pos x="0" y="201"/>
                  </a:cxn>
                  <a:cxn ang="0">
                    <a:pos x="109" y="201"/>
                  </a:cxn>
                  <a:cxn ang="0">
                    <a:pos x="109" y="168"/>
                  </a:cxn>
                  <a:cxn ang="0">
                    <a:pos x="40" y="168"/>
                  </a:cxn>
                  <a:cxn ang="0">
                    <a:pos x="40" y="117"/>
                  </a:cxn>
                  <a:cxn ang="0">
                    <a:pos x="107" y="117"/>
                  </a:cxn>
                  <a:cxn ang="0">
                    <a:pos x="107" y="83"/>
                  </a:cxn>
                  <a:cxn ang="0">
                    <a:pos x="38" y="83"/>
                  </a:cxn>
                  <a:cxn ang="0">
                    <a:pos x="38" y="34"/>
                  </a:cxn>
                  <a:cxn ang="0">
                    <a:pos x="109" y="34"/>
                  </a:cxn>
                  <a:cxn ang="0">
                    <a:pos x="109" y="0"/>
                  </a:cxn>
                  <a:cxn ang="0">
                    <a:pos x="0" y="0"/>
                  </a:cxn>
                  <a:cxn ang="0">
                    <a:pos x="0" y="201"/>
                  </a:cxn>
                </a:cxnLst>
                <a:rect l="0" t="0" r="r" b="b"/>
                <a:pathLst>
                  <a:path w="109" h="201">
                    <a:moveTo>
                      <a:pt x="0" y="201"/>
                    </a:moveTo>
                    <a:lnTo>
                      <a:pt x="0" y="201"/>
                    </a:lnTo>
                    <a:lnTo>
                      <a:pt x="109" y="201"/>
                    </a:lnTo>
                    <a:lnTo>
                      <a:pt x="109" y="168"/>
                    </a:lnTo>
                    <a:lnTo>
                      <a:pt x="40" y="168"/>
                    </a:lnTo>
                    <a:lnTo>
                      <a:pt x="40" y="117"/>
                    </a:lnTo>
                    <a:lnTo>
                      <a:pt x="107" y="117"/>
                    </a:lnTo>
                    <a:lnTo>
                      <a:pt x="107" y="83"/>
                    </a:lnTo>
                    <a:lnTo>
                      <a:pt x="38" y="83"/>
                    </a:lnTo>
                    <a:lnTo>
                      <a:pt x="38" y="34"/>
                    </a:lnTo>
                    <a:lnTo>
                      <a:pt x="109" y="34"/>
                    </a:lnTo>
                    <a:lnTo>
                      <a:pt x="109" y="0"/>
                    </a:lnTo>
                    <a:lnTo>
                      <a:pt x="0" y="0"/>
                    </a:lnTo>
                    <a:lnTo>
                      <a:pt x="0" y="201"/>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1" name="Freeform 19"/>
              <p:cNvSpPr>
                <a:spLocks noEditPoints="1"/>
              </p:cNvSpPr>
              <p:nvPr userDrawn="1"/>
            </p:nvSpPr>
            <p:spPr bwMode="auto">
              <a:xfrm>
                <a:off x="1552" y="3644"/>
                <a:ext cx="208" cy="217"/>
              </a:xfrm>
              <a:custGeom>
                <a:avLst/>
                <a:gdLst/>
                <a:ahLst/>
                <a:cxnLst>
                  <a:cxn ang="0">
                    <a:pos x="47" y="66"/>
                  </a:cxn>
                  <a:cxn ang="0">
                    <a:pos x="61" y="83"/>
                  </a:cxn>
                  <a:cxn ang="0">
                    <a:pos x="51" y="85"/>
                  </a:cxn>
                  <a:cxn ang="0">
                    <a:pos x="20" y="52"/>
                  </a:cxn>
                  <a:cxn ang="0">
                    <a:pos x="51" y="19"/>
                  </a:cxn>
                  <a:cxn ang="0">
                    <a:pos x="83" y="52"/>
                  </a:cxn>
                  <a:cxn ang="0">
                    <a:pos x="74" y="75"/>
                  </a:cxn>
                  <a:cxn ang="0">
                    <a:pos x="67" y="65"/>
                  </a:cxn>
                  <a:cxn ang="0">
                    <a:pos x="67" y="65"/>
                  </a:cxn>
                  <a:cxn ang="0">
                    <a:pos x="47" y="65"/>
                  </a:cxn>
                  <a:cxn ang="0">
                    <a:pos x="47" y="66"/>
                  </a:cxn>
                  <a:cxn ang="0">
                    <a:pos x="103" y="51"/>
                  </a:cxn>
                  <a:cxn ang="0">
                    <a:pos x="51" y="0"/>
                  </a:cxn>
                  <a:cxn ang="0">
                    <a:pos x="0" y="52"/>
                  </a:cxn>
                  <a:cxn ang="0">
                    <a:pos x="51" y="104"/>
                  </a:cxn>
                  <a:cxn ang="0">
                    <a:pos x="72" y="98"/>
                  </a:cxn>
                  <a:cxn ang="0">
                    <a:pos x="79" y="106"/>
                  </a:cxn>
                  <a:cxn ang="0">
                    <a:pos x="79" y="107"/>
                  </a:cxn>
                  <a:cxn ang="0">
                    <a:pos x="99" y="107"/>
                  </a:cxn>
                  <a:cxn ang="0">
                    <a:pos x="99" y="106"/>
                  </a:cxn>
                  <a:cxn ang="0">
                    <a:pos x="86" y="89"/>
                  </a:cxn>
                  <a:cxn ang="0">
                    <a:pos x="103" y="51"/>
                  </a:cxn>
                </a:cxnLst>
                <a:rect l="0" t="0" r="r" b="b"/>
                <a:pathLst>
                  <a:path w="103" h="107">
                    <a:moveTo>
                      <a:pt x="47" y="66"/>
                    </a:moveTo>
                    <a:cubicBezTo>
                      <a:pt x="47" y="66"/>
                      <a:pt x="57" y="78"/>
                      <a:pt x="61" y="83"/>
                    </a:cubicBezTo>
                    <a:cubicBezTo>
                      <a:pt x="59" y="84"/>
                      <a:pt x="54" y="85"/>
                      <a:pt x="51" y="85"/>
                    </a:cubicBezTo>
                    <a:cubicBezTo>
                      <a:pt x="33" y="85"/>
                      <a:pt x="20" y="71"/>
                      <a:pt x="20" y="52"/>
                    </a:cubicBezTo>
                    <a:cubicBezTo>
                      <a:pt x="20" y="33"/>
                      <a:pt x="33" y="19"/>
                      <a:pt x="51" y="19"/>
                    </a:cubicBezTo>
                    <a:cubicBezTo>
                      <a:pt x="69" y="19"/>
                      <a:pt x="83" y="33"/>
                      <a:pt x="83" y="52"/>
                    </a:cubicBezTo>
                    <a:cubicBezTo>
                      <a:pt x="83" y="61"/>
                      <a:pt x="80" y="69"/>
                      <a:pt x="74" y="75"/>
                    </a:cubicBezTo>
                    <a:cubicBezTo>
                      <a:pt x="72" y="72"/>
                      <a:pt x="67" y="65"/>
                      <a:pt x="67" y="65"/>
                    </a:cubicBezTo>
                    <a:cubicBezTo>
                      <a:pt x="67" y="65"/>
                      <a:pt x="67" y="65"/>
                      <a:pt x="67" y="65"/>
                    </a:cubicBezTo>
                    <a:cubicBezTo>
                      <a:pt x="47" y="65"/>
                      <a:pt x="47" y="65"/>
                      <a:pt x="47" y="65"/>
                    </a:cubicBezTo>
                    <a:lnTo>
                      <a:pt x="47" y="66"/>
                    </a:lnTo>
                    <a:close/>
                    <a:moveTo>
                      <a:pt x="103" y="51"/>
                    </a:moveTo>
                    <a:cubicBezTo>
                      <a:pt x="103" y="23"/>
                      <a:pt x="80" y="0"/>
                      <a:pt x="51" y="0"/>
                    </a:cubicBezTo>
                    <a:cubicBezTo>
                      <a:pt x="23" y="0"/>
                      <a:pt x="0" y="23"/>
                      <a:pt x="0" y="52"/>
                    </a:cubicBezTo>
                    <a:cubicBezTo>
                      <a:pt x="0" y="81"/>
                      <a:pt x="23" y="103"/>
                      <a:pt x="51" y="104"/>
                    </a:cubicBezTo>
                    <a:cubicBezTo>
                      <a:pt x="59" y="104"/>
                      <a:pt x="66" y="101"/>
                      <a:pt x="72" y="98"/>
                    </a:cubicBezTo>
                    <a:cubicBezTo>
                      <a:pt x="75" y="102"/>
                      <a:pt x="79" y="106"/>
                      <a:pt x="79" y="106"/>
                    </a:cubicBezTo>
                    <a:cubicBezTo>
                      <a:pt x="79" y="107"/>
                      <a:pt x="79" y="107"/>
                      <a:pt x="79" y="107"/>
                    </a:cubicBezTo>
                    <a:cubicBezTo>
                      <a:pt x="99" y="107"/>
                      <a:pt x="99" y="107"/>
                      <a:pt x="99" y="107"/>
                    </a:cubicBezTo>
                    <a:cubicBezTo>
                      <a:pt x="99" y="106"/>
                      <a:pt x="99" y="106"/>
                      <a:pt x="99" y="106"/>
                    </a:cubicBezTo>
                    <a:cubicBezTo>
                      <a:pt x="99" y="106"/>
                      <a:pt x="89" y="93"/>
                      <a:pt x="86" y="89"/>
                    </a:cubicBezTo>
                    <a:cubicBezTo>
                      <a:pt x="96" y="80"/>
                      <a:pt x="103" y="66"/>
                      <a:pt x="103" y="51"/>
                    </a:cubicBezTo>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2" name="Freeform 20"/>
              <p:cNvSpPr>
                <a:spLocks/>
              </p:cNvSpPr>
              <p:nvPr userDrawn="1"/>
            </p:nvSpPr>
            <p:spPr bwMode="auto">
              <a:xfrm>
                <a:off x="1788" y="3648"/>
                <a:ext cx="157" cy="205"/>
              </a:xfrm>
              <a:custGeom>
                <a:avLst/>
                <a:gdLst/>
                <a:ahLst/>
                <a:cxnLst>
                  <a:cxn ang="0">
                    <a:pos x="58" y="1"/>
                  </a:cxn>
                  <a:cxn ang="0">
                    <a:pos x="58" y="63"/>
                  </a:cxn>
                  <a:cxn ang="0">
                    <a:pos x="39" y="83"/>
                  </a:cxn>
                  <a:cxn ang="0">
                    <a:pos x="20" y="64"/>
                  </a:cxn>
                  <a:cxn ang="0">
                    <a:pos x="20" y="1"/>
                  </a:cxn>
                  <a:cxn ang="0">
                    <a:pos x="20" y="0"/>
                  </a:cxn>
                  <a:cxn ang="0">
                    <a:pos x="0" y="0"/>
                  </a:cxn>
                  <a:cxn ang="0">
                    <a:pos x="0" y="1"/>
                  </a:cxn>
                  <a:cxn ang="0">
                    <a:pos x="0" y="64"/>
                  </a:cxn>
                  <a:cxn ang="0">
                    <a:pos x="10" y="91"/>
                  </a:cxn>
                  <a:cxn ang="0">
                    <a:pos x="40" y="101"/>
                  </a:cxn>
                  <a:cxn ang="0">
                    <a:pos x="40" y="101"/>
                  </a:cxn>
                  <a:cxn ang="0">
                    <a:pos x="68" y="90"/>
                  </a:cxn>
                  <a:cxn ang="0">
                    <a:pos x="78" y="63"/>
                  </a:cxn>
                  <a:cxn ang="0">
                    <a:pos x="78" y="1"/>
                  </a:cxn>
                  <a:cxn ang="0">
                    <a:pos x="78" y="0"/>
                  </a:cxn>
                  <a:cxn ang="0">
                    <a:pos x="58" y="0"/>
                  </a:cxn>
                  <a:cxn ang="0">
                    <a:pos x="58" y="1"/>
                  </a:cxn>
                </a:cxnLst>
                <a:rect l="0" t="0" r="r" b="b"/>
                <a:pathLst>
                  <a:path w="78" h="101">
                    <a:moveTo>
                      <a:pt x="58" y="1"/>
                    </a:moveTo>
                    <a:cubicBezTo>
                      <a:pt x="58" y="63"/>
                      <a:pt x="58" y="63"/>
                      <a:pt x="58" y="63"/>
                    </a:cubicBezTo>
                    <a:cubicBezTo>
                      <a:pt x="58" y="73"/>
                      <a:pt x="53" y="83"/>
                      <a:pt x="39" y="83"/>
                    </a:cubicBezTo>
                    <a:cubicBezTo>
                      <a:pt x="27" y="83"/>
                      <a:pt x="20" y="74"/>
                      <a:pt x="20" y="64"/>
                    </a:cubicBezTo>
                    <a:cubicBezTo>
                      <a:pt x="20" y="43"/>
                      <a:pt x="20" y="1"/>
                      <a:pt x="20" y="1"/>
                    </a:cubicBezTo>
                    <a:cubicBezTo>
                      <a:pt x="20" y="0"/>
                      <a:pt x="20" y="0"/>
                      <a:pt x="20" y="0"/>
                    </a:cubicBezTo>
                    <a:cubicBezTo>
                      <a:pt x="0" y="0"/>
                      <a:pt x="0" y="0"/>
                      <a:pt x="0" y="0"/>
                    </a:cubicBezTo>
                    <a:cubicBezTo>
                      <a:pt x="0" y="1"/>
                      <a:pt x="0" y="1"/>
                      <a:pt x="0" y="1"/>
                    </a:cubicBezTo>
                    <a:cubicBezTo>
                      <a:pt x="0" y="64"/>
                      <a:pt x="0" y="64"/>
                      <a:pt x="0" y="64"/>
                    </a:cubicBezTo>
                    <a:cubicBezTo>
                      <a:pt x="0" y="75"/>
                      <a:pt x="3" y="84"/>
                      <a:pt x="10" y="91"/>
                    </a:cubicBezTo>
                    <a:cubicBezTo>
                      <a:pt x="16" y="97"/>
                      <a:pt x="26" y="101"/>
                      <a:pt x="40" y="101"/>
                    </a:cubicBezTo>
                    <a:cubicBezTo>
                      <a:pt x="40" y="101"/>
                      <a:pt x="40" y="101"/>
                      <a:pt x="40" y="101"/>
                    </a:cubicBezTo>
                    <a:cubicBezTo>
                      <a:pt x="52" y="101"/>
                      <a:pt x="62" y="97"/>
                      <a:pt x="68" y="90"/>
                    </a:cubicBezTo>
                    <a:cubicBezTo>
                      <a:pt x="75" y="83"/>
                      <a:pt x="78" y="74"/>
                      <a:pt x="78" y="63"/>
                    </a:cubicBezTo>
                    <a:cubicBezTo>
                      <a:pt x="78" y="1"/>
                      <a:pt x="78" y="1"/>
                      <a:pt x="78" y="1"/>
                    </a:cubicBezTo>
                    <a:cubicBezTo>
                      <a:pt x="78" y="0"/>
                      <a:pt x="78" y="0"/>
                      <a:pt x="78" y="0"/>
                    </a:cubicBezTo>
                    <a:cubicBezTo>
                      <a:pt x="58" y="0"/>
                      <a:pt x="58" y="0"/>
                      <a:pt x="58" y="0"/>
                    </a:cubicBezTo>
                    <a:lnTo>
                      <a:pt x="58" y="1"/>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3" name="Freeform 21"/>
              <p:cNvSpPr>
                <a:spLocks noEditPoints="1"/>
              </p:cNvSpPr>
              <p:nvPr userDrawn="1"/>
            </p:nvSpPr>
            <p:spPr bwMode="auto">
              <a:xfrm>
                <a:off x="1959" y="3648"/>
                <a:ext cx="197" cy="201"/>
              </a:xfrm>
              <a:custGeom>
                <a:avLst/>
                <a:gdLst/>
                <a:ahLst/>
                <a:cxnLst>
                  <a:cxn ang="0">
                    <a:pos x="127" y="127"/>
                  </a:cxn>
                  <a:cxn ang="0">
                    <a:pos x="68" y="127"/>
                  </a:cxn>
                  <a:cxn ang="0">
                    <a:pos x="99" y="46"/>
                  </a:cxn>
                  <a:cxn ang="0">
                    <a:pos x="127" y="127"/>
                  </a:cxn>
                  <a:cxn ang="0">
                    <a:pos x="78" y="0"/>
                  </a:cxn>
                  <a:cxn ang="0">
                    <a:pos x="0" y="201"/>
                  </a:cxn>
                  <a:cxn ang="0">
                    <a:pos x="0" y="201"/>
                  </a:cxn>
                  <a:cxn ang="0">
                    <a:pos x="40" y="201"/>
                  </a:cxn>
                  <a:cxn ang="0">
                    <a:pos x="56" y="160"/>
                  </a:cxn>
                  <a:cxn ang="0">
                    <a:pos x="139" y="160"/>
                  </a:cxn>
                  <a:cxn ang="0">
                    <a:pos x="153" y="201"/>
                  </a:cxn>
                  <a:cxn ang="0">
                    <a:pos x="197" y="201"/>
                  </a:cxn>
                  <a:cxn ang="0">
                    <a:pos x="121" y="0"/>
                  </a:cxn>
                  <a:cxn ang="0">
                    <a:pos x="78" y="0"/>
                  </a:cxn>
                </a:cxnLst>
                <a:rect l="0" t="0" r="r" b="b"/>
                <a:pathLst>
                  <a:path w="197" h="201">
                    <a:moveTo>
                      <a:pt x="127" y="127"/>
                    </a:moveTo>
                    <a:lnTo>
                      <a:pt x="68" y="127"/>
                    </a:lnTo>
                    <a:lnTo>
                      <a:pt x="99" y="46"/>
                    </a:lnTo>
                    <a:lnTo>
                      <a:pt x="127" y="127"/>
                    </a:lnTo>
                    <a:close/>
                    <a:moveTo>
                      <a:pt x="78" y="0"/>
                    </a:moveTo>
                    <a:lnTo>
                      <a:pt x="0" y="201"/>
                    </a:lnTo>
                    <a:lnTo>
                      <a:pt x="0" y="201"/>
                    </a:lnTo>
                    <a:lnTo>
                      <a:pt x="40" y="201"/>
                    </a:lnTo>
                    <a:lnTo>
                      <a:pt x="56" y="160"/>
                    </a:lnTo>
                    <a:lnTo>
                      <a:pt x="139" y="160"/>
                    </a:lnTo>
                    <a:lnTo>
                      <a:pt x="153" y="201"/>
                    </a:lnTo>
                    <a:lnTo>
                      <a:pt x="197" y="201"/>
                    </a:lnTo>
                    <a:lnTo>
                      <a:pt x="121" y="0"/>
                    </a:lnTo>
                    <a:lnTo>
                      <a:pt x="78" y="0"/>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4" name="Freeform 22"/>
              <p:cNvSpPr>
                <a:spLocks/>
              </p:cNvSpPr>
              <p:nvPr userDrawn="1"/>
            </p:nvSpPr>
            <p:spPr bwMode="auto">
              <a:xfrm>
                <a:off x="2146" y="3648"/>
                <a:ext cx="121" cy="201"/>
              </a:xfrm>
              <a:custGeom>
                <a:avLst/>
                <a:gdLst/>
                <a:ahLst/>
                <a:cxnLst>
                  <a:cxn ang="0">
                    <a:pos x="0" y="36"/>
                  </a:cxn>
                  <a:cxn ang="0">
                    <a:pos x="40" y="36"/>
                  </a:cxn>
                  <a:cxn ang="0">
                    <a:pos x="40" y="201"/>
                  </a:cxn>
                  <a:cxn ang="0">
                    <a:pos x="81" y="201"/>
                  </a:cxn>
                  <a:cxn ang="0">
                    <a:pos x="81" y="36"/>
                  </a:cxn>
                  <a:cxn ang="0">
                    <a:pos x="121" y="36"/>
                  </a:cxn>
                  <a:cxn ang="0">
                    <a:pos x="121" y="0"/>
                  </a:cxn>
                  <a:cxn ang="0">
                    <a:pos x="0" y="0"/>
                  </a:cxn>
                  <a:cxn ang="0">
                    <a:pos x="0" y="36"/>
                  </a:cxn>
                </a:cxnLst>
                <a:rect l="0" t="0" r="r" b="b"/>
                <a:pathLst>
                  <a:path w="121" h="201">
                    <a:moveTo>
                      <a:pt x="0" y="36"/>
                    </a:moveTo>
                    <a:lnTo>
                      <a:pt x="40" y="36"/>
                    </a:lnTo>
                    <a:lnTo>
                      <a:pt x="40" y="201"/>
                    </a:lnTo>
                    <a:lnTo>
                      <a:pt x="81" y="201"/>
                    </a:lnTo>
                    <a:lnTo>
                      <a:pt x="81" y="36"/>
                    </a:lnTo>
                    <a:lnTo>
                      <a:pt x="121" y="36"/>
                    </a:lnTo>
                    <a:lnTo>
                      <a:pt x="121" y="0"/>
                    </a:lnTo>
                    <a:lnTo>
                      <a:pt x="0" y="0"/>
                    </a:lnTo>
                    <a:lnTo>
                      <a:pt x="0" y="36"/>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5" name="Freeform 23"/>
              <p:cNvSpPr>
                <a:spLocks/>
              </p:cNvSpPr>
              <p:nvPr userDrawn="1"/>
            </p:nvSpPr>
            <p:spPr bwMode="auto">
              <a:xfrm>
                <a:off x="2289" y="3648"/>
                <a:ext cx="38" cy="201"/>
              </a:xfrm>
              <a:custGeom>
                <a:avLst/>
                <a:gdLst/>
                <a:ahLst/>
                <a:cxnLst>
                  <a:cxn ang="0">
                    <a:pos x="0" y="201"/>
                  </a:cxn>
                  <a:cxn ang="0">
                    <a:pos x="38" y="201"/>
                  </a:cxn>
                  <a:cxn ang="0">
                    <a:pos x="38" y="201"/>
                  </a:cxn>
                  <a:cxn ang="0">
                    <a:pos x="38" y="0"/>
                  </a:cxn>
                  <a:cxn ang="0">
                    <a:pos x="0" y="0"/>
                  </a:cxn>
                  <a:cxn ang="0">
                    <a:pos x="0" y="201"/>
                  </a:cxn>
                </a:cxnLst>
                <a:rect l="0" t="0" r="r" b="b"/>
                <a:pathLst>
                  <a:path w="38" h="201">
                    <a:moveTo>
                      <a:pt x="0" y="201"/>
                    </a:moveTo>
                    <a:lnTo>
                      <a:pt x="38" y="201"/>
                    </a:lnTo>
                    <a:lnTo>
                      <a:pt x="38" y="201"/>
                    </a:lnTo>
                    <a:lnTo>
                      <a:pt x="38" y="0"/>
                    </a:lnTo>
                    <a:lnTo>
                      <a:pt x="0" y="0"/>
                    </a:lnTo>
                    <a:lnTo>
                      <a:pt x="0" y="201"/>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6" name="Freeform 24"/>
              <p:cNvSpPr>
                <a:spLocks noEditPoints="1"/>
              </p:cNvSpPr>
              <p:nvPr userDrawn="1"/>
            </p:nvSpPr>
            <p:spPr bwMode="auto">
              <a:xfrm>
                <a:off x="2358" y="3644"/>
                <a:ext cx="207" cy="209"/>
              </a:xfrm>
              <a:custGeom>
                <a:avLst/>
                <a:gdLst/>
                <a:ahLst/>
                <a:cxnLst>
                  <a:cxn ang="0">
                    <a:pos x="51" y="84"/>
                  </a:cxn>
                  <a:cxn ang="0">
                    <a:pos x="19" y="52"/>
                  </a:cxn>
                  <a:cxn ang="0">
                    <a:pos x="19" y="52"/>
                  </a:cxn>
                  <a:cxn ang="0">
                    <a:pos x="51" y="19"/>
                  </a:cxn>
                  <a:cxn ang="0">
                    <a:pos x="83" y="52"/>
                  </a:cxn>
                  <a:cxn ang="0">
                    <a:pos x="51" y="84"/>
                  </a:cxn>
                  <a:cxn ang="0">
                    <a:pos x="51" y="0"/>
                  </a:cxn>
                  <a:cxn ang="0">
                    <a:pos x="0" y="52"/>
                  </a:cxn>
                  <a:cxn ang="0">
                    <a:pos x="51" y="103"/>
                  </a:cxn>
                  <a:cxn ang="0">
                    <a:pos x="103" y="52"/>
                  </a:cxn>
                  <a:cxn ang="0">
                    <a:pos x="51" y="0"/>
                  </a:cxn>
                </a:cxnLst>
                <a:rect l="0" t="0" r="r" b="b"/>
                <a:pathLst>
                  <a:path w="103" h="103">
                    <a:moveTo>
                      <a:pt x="51" y="84"/>
                    </a:moveTo>
                    <a:cubicBezTo>
                      <a:pt x="33" y="84"/>
                      <a:pt x="19" y="70"/>
                      <a:pt x="19" y="52"/>
                    </a:cubicBezTo>
                    <a:cubicBezTo>
                      <a:pt x="19" y="52"/>
                      <a:pt x="19" y="52"/>
                      <a:pt x="19" y="52"/>
                    </a:cubicBezTo>
                    <a:cubicBezTo>
                      <a:pt x="19" y="33"/>
                      <a:pt x="33" y="19"/>
                      <a:pt x="51" y="19"/>
                    </a:cubicBezTo>
                    <a:cubicBezTo>
                      <a:pt x="69" y="19"/>
                      <a:pt x="83" y="33"/>
                      <a:pt x="83" y="52"/>
                    </a:cubicBezTo>
                    <a:cubicBezTo>
                      <a:pt x="83" y="70"/>
                      <a:pt x="69" y="84"/>
                      <a:pt x="51" y="84"/>
                    </a:cubicBezTo>
                    <a:moveTo>
                      <a:pt x="51" y="0"/>
                    </a:moveTo>
                    <a:cubicBezTo>
                      <a:pt x="23" y="0"/>
                      <a:pt x="0" y="22"/>
                      <a:pt x="0" y="52"/>
                    </a:cubicBezTo>
                    <a:cubicBezTo>
                      <a:pt x="0" y="80"/>
                      <a:pt x="22" y="103"/>
                      <a:pt x="51" y="103"/>
                    </a:cubicBezTo>
                    <a:cubicBezTo>
                      <a:pt x="79" y="103"/>
                      <a:pt x="103" y="80"/>
                      <a:pt x="103" y="52"/>
                    </a:cubicBezTo>
                    <a:cubicBezTo>
                      <a:pt x="103" y="23"/>
                      <a:pt x="79" y="0"/>
                      <a:pt x="51" y="0"/>
                    </a:cubicBezTo>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7" name="Freeform 25"/>
              <p:cNvSpPr>
                <a:spLocks/>
              </p:cNvSpPr>
              <p:nvPr userDrawn="1"/>
            </p:nvSpPr>
            <p:spPr bwMode="auto">
              <a:xfrm>
                <a:off x="2593" y="3648"/>
                <a:ext cx="178" cy="201"/>
              </a:xfrm>
              <a:custGeom>
                <a:avLst/>
                <a:gdLst/>
                <a:ahLst/>
                <a:cxnLst>
                  <a:cxn ang="0">
                    <a:pos x="139" y="142"/>
                  </a:cxn>
                  <a:cxn ang="0">
                    <a:pos x="41" y="0"/>
                  </a:cxn>
                  <a:cxn ang="0">
                    <a:pos x="0" y="0"/>
                  </a:cxn>
                  <a:cxn ang="0">
                    <a:pos x="0" y="201"/>
                  </a:cxn>
                  <a:cxn ang="0">
                    <a:pos x="41" y="201"/>
                  </a:cxn>
                  <a:cxn ang="0">
                    <a:pos x="41" y="60"/>
                  </a:cxn>
                  <a:cxn ang="0">
                    <a:pos x="139" y="201"/>
                  </a:cxn>
                  <a:cxn ang="0">
                    <a:pos x="178" y="201"/>
                  </a:cxn>
                  <a:cxn ang="0">
                    <a:pos x="178" y="0"/>
                  </a:cxn>
                  <a:cxn ang="0">
                    <a:pos x="139" y="0"/>
                  </a:cxn>
                  <a:cxn ang="0">
                    <a:pos x="139" y="142"/>
                  </a:cxn>
                </a:cxnLst>
                <a:rect l="0" t="0" r="r" b="b"/>
                <a:pathLst>
                  <a:path w="178" h="201">
                    <a:moveTo>
                      <a:pt x="139" y="142"/>
                    </a:moveTo>
                    <a:lnTo>
                      <a:pt x="41" y="0"/>
                    </a:lnTo>
                    <a:lnTo>
                      <a:pt x="0" y="0"/>
                    </a:lnTo>
                    <a:lnTo>
                      <a:pt x="0" y="201"/>
                    </a:lnTo>
                    <a:lnTo>
                      <a:pt x="41" y="201"/>
                    </a:lnTo>
                    <a:lnTo>
                      <a:pt x="41" y="60"/>
                    </a:lnTo>
                    <a:lnTo>
                      <a:pt x="139" y="201"/>
                    </a:lnTo>
                    <a:lnTo>
                      <a:pt x="178" y="201"/>
                    </a:lnTo>
                    <a:lnTo>
                      <a:pt x="178" y="0"/>
                    </a:lnTo>
                    <a:lnTo>
                      <a:pt x="139" y="0"/>
                    </a:lnTo>
                    <a:lnTo>
                      <a:pt x="139" y="142"/>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5" name="TextBox 34"/>
            <p:cNvSpPr txBox="1"/>
            <p:nvPr userDrawn="1"/>
          </p:nvSpPr>
          <p:spPr>
            <a:xfrm>
              <a:off x="4619626" y="5436394"/>
              <a:ext cx="152399" cy="92333"/>
            </a:xfrm>
            <a:prstGeom prst="rect">
              <a:avLst/>
            </a:prstGeom>
            <a:noFill/>
          </p:spPr>
          <p:txBody>
            <a:bodyPr wrap="square" lIns="0" tIns="0" rIns="0" bIns="0" rtlCol="0">
              <a:spAutoFit/>
            </a:bodyPr>
            <a:lstStyle/>
            <a:p>
              <a:r>
                <a:rPr lang="en-US" sz="600" b="1" dirty="0" smtClean="0">
                  <a:solidFill>
                    <a:schemeClr val="accent3"/>
                  </a:solidFill>
                </a:rPr>
                <a:t>TM</a:t>
              </a:r>
              <a:endParaRPr lang="en-US" sz="600" b="1" dirty="0">
                <a:solidFill>
                  <a:schemeClr val="accent3"/>
                </a:solidFill>
              </a:endParaRPr>
            </a:p>
          </p:txBody>
        </p:sp>
      </p:grpSp>
      <p:sp>
        <p:nvSpPr>
          <p:cNvPr id="40" name="Text Placeholder 39"/>
          <p:cNvSpPr>
            <a:spLocks noGrp="1"/>
          </p:cNvSpPr>
          <p:nvPr>
            <p:ph type="body" sz="quarter" idx="10"/>
          </p:nvPr>
        </p:nvSpPr>
        <p:spPr>
          <a:xfrm>
            <a:off x="2065338" y="3829929"/>
            <a:ext cx="6645275" cy="376237"/>
          </a:xfrm>
        </p:spPr>
        <p:txBody>
          <a:bodyPr anchor="b">
            <a:noAutofit/>
          </a:bodyPr>
          <a:lstStyle>
            <a:lvl1pPr>
              <a:lnSpc>
                <a:spcPct val="95000"/>
              </a:lnSpc>
              <a:buNone/>
              <a:defRPr sz="1600" b="1">
                <a:solidFill>
                  <a:schemeClr val="bg2"/>
                </a:solidFill>
              </a:defRPr>
            </a:lvl1pPr>
            <a:lvl2pPr>
              <a:buNone/>
              <a:defRPr sz="1600" b="1"/>
            </a:lvl2pPr>
            <a:lvl3pPr>
              <a:buNone/>
              <a:defRPr sz="1600" b="1"/>
            </a:lvl3pPr>
            <a:lvl4pPr>
              <a:buNone/>
              <a:defRPr sz="1600" b="1"/>
            </a:lvl4pPr>
            <a:lvl5pPr>
              <a:buNone/>
              <a:defRPr sz="1600" b="1"/>
            </a:lvl5pPr>
          </a:lstStyle>
          <a:p>
            <a:pPr lvl="0"/>
            <a:r>
              <a:rPr lang="en-US" dirty="0" smtClean="0"/>
              <a:t>Click to edit Master text styles</a:t>
            </a:r>
          </a:p>
        </p:txBody>
      </p:sp>
      <p:sp>
        <p:nvSpPr>
          <p:cNvPr id="42" name="Text Placeholder 41"/>
          <p:cNvSpPr>
            <a:spLocks noGrp="1"/>
          </p:cNvSpPr>
          <p:nvPr>
            <p:ph type="body" sz="quarter" idx="11"/>
          </p:nvPr>
        </p:nvSpPr>
        <p:spPr>
          <a:xfrm>
            <a:off x="2065338" y="4277558"/>
            <a:ext cx="6645275" cy="473075"/>
          </a:xfrm>
        </p:spPr>
        <p:txBody>
          <a:bodyPr>
            <a:noAutofit/>
          </a:bodyPr>
          <a:lstStyle>
            <a:lvl1pPr>
              <a:lnSpc>
                <a:spcPct val="95000"/>
              </a:lnSpc>
              <a:buNone/>
              <a:defRPr sz="1600"/>
            </a:lvl1pPr>
            <a:lvl2pPr>
              <a:buNone/>
              <a:defRPr sz="1600"/>
            </a:lvl2pPr>
            <a:lvl3pPr>
              <a:buNone/>
              <a:defRPr sz="1600"/>
            </a:lvl3pPr>
            <a:lvl4pPr>
              <a:buNone/>
              <a:defRPr sz="1600"/>
            </a:lvl4pPr>
            <a:lvl5pPr>
              <a:buNone/>
              <a:defRPr sz="1600"/>
            </a:lvl5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535546"/>
            <a:ext cx="7452360" cy="4262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900"/>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s and Graphics with Subtitl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2065338" y="1957388"/>
            <a:ext cx="6645275" cy="3873257"/>
          </a:xfrm>
        </p:spPr>
        <p:txBody>
          <a:bodyPr/>
          <a:lstStyle/>
          <a:p>
            <a:endParaRPr lang="en-US" dirty="0"/>
          </a:p>
        </p:txBody>
      </p:sp>
      <p:sp>
        <p:nvSpPr>
          <p:cNvPr id="7" name="Text Placeholder 6"/>
          <p:cNvSpPr>
            <a:spLocks noGrp="1"/>
          </p:cNvSpPr>
          <p:nvPr>
            <p:ph type="body" sz="quarter" idx="11"/>
          </p:nvPr>
        </p:nvSpPr>
        <p:spPr>
          <a:xfrm>
            <a:off x="609600" y="1540708"/>
            <a:ext cx="7888288" cy="252413"/>
          </a:xfrm>
        </p:spPr>
        <p:txBody>
          <a:bodyPr>
            <a:noAutofit/>
          </a:bodyPr>
          <a:lstStyle>
            <a:lvl1pPr marL="0" indent="0">
              <a:buNone/>
              <a:defRPr sz="1900" b="1"/>
            </a:lvl1pPr>
            <a:lvl2pPr>
              <a:buNone/>
              <a:defRPr b="1"/>
            </a:lvl2pPr>
            <a:lvl3pPr>
              <a:buNone/>
              <a:defRPr b="1"/>
            </a:lvl3pPr>
            <a:lvl4pPr>
              <a:buNone/>
              <a:defRPr b="1"/>
            </a:lvl4pPr>
            <a:lvl5pPr>
              <a:buNone/>
              <a:defRPr b="1"/>
            </a:lvl5pPr>
          </a:lstStyle>
          <a:p>
            <a:pPr lvl="0"/>
            <a:r>
              <a:rPr lang="en-US" dirty="0" smtClean="0"/>
              <a:t>Click to edit Master text styles</a:t>
            </a:r>
            <a:endParaRPr lang="en-US" dirty="0"/>
          </a:p>
        </p:txBody>
      </p:sp>
      <p:sp>
        <p:nvSpPr>
          <p:cNvPr id="9" name="Text Placeholder 8"/>
          <p:cNvSpPr>
            <a:spLocks noGrp="1"/>
          </p:cNvSpPr>
          <p:nvPr>
            <p:ph type="body" sz="quarter" idx="12"/>
          </p:nvPr>
        </p:nvSpPr>
        <p:spPr>
          <a:xfrm>
            <a:off x="609600" y="2194264"/>
            <a:ext cx="1746250" cy="925513"/>
          </a:xfrm>
        </p:spPr>
        <p:txBody>
          <a:bodyPr>
            <a:noAutofit/>
          </a:bodyPr>
          <a:lstStyle>
            <a:lvl1pPr marL="0" indent="0">
              <a:lnSpc>
                <a:spcPct val="95000"/>
              </a:lnSpc>
              <a:buNone/>
              <a:defRPr sz="1600">
                <a:solidFill>
                  <a:schemeClr val="accent1"/>
                </a:solidFill>
              </a:defRPr>
            </a:lvl1pPr>
            <a:lvl2pPr>
              <a:buNone/>
              <a:defRPr sz="1600">
                <a:solidFill>
                  <a:schemeClr val="accent1"/>
                </a:solidFill>
              </a:defRPr>
            </a:lvl2pPr>
            <a:lvl3pPr>
              <a:buNone/>
              <a:defRPr sz="1600">
                <a:solidFill>
                  <a:schemeClr val="accent1"/>
                </a:solidFill>
              </a:defRPr>
            </a:lvl3pPr>
            <a:lvl4pPr>
              <a:buNone/>
              <a:defRPr sz="1600">
                <a:solidFill>
                  <a:schemeClr val="accent1"/>
                </a:solidFill>
              </a:defRPr>
            </a:lvl4pPr>
            <a:lvl5pPr>
              <a:buNone/>
              <a:defRPr sz="1600">
                <a:solidFill>
                  <a:schemeClr val="accent1"/>
                </a:solidFill>
              </a:defRPr>
            </a:lvl5pPr>
          </a:lstStyle>
          <a:p>
            <a:pPr lvl="0"/>
            <a:r>
              <a:rPr lang="en-US" dirty="0" smtClean="0"/>
              <a:t>Click to edit Master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31"/>
            <a:ext cx="8077200" cy="990600"/>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553302"/>
            <a:ext cx="7498080" cy="426258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8"/>
          <p:cNvSpPr/>
          <p:nvPr userDrawn="1"/>
        </p:nvSpPr>
        <p:spPr>
          <a:xfrm>
            <a:off x="0" y="6627813"/>
            <a:ext cx="9144000" cy="230187"/>
          </a:xfrm>
          <a:prstGeom prst="rect">
            <a:avLst/>
          </a:prstGeom>
          <a:gradFill>
            <a:gsLst>
              <a:gs pos="0">
                <a:srgbClr val="DF0024"/>
              </a:gs>
              <a:gs pos="50000">
                <a:srgbClr val="A5001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userDrawn="1"/>
        </p:nvGrpSpPr>
        <p:grpSpPr>
          <a:xfrm>
            <a:off x="606426" y="5983294"/>
            <a:ext cx="1372393" cy="477838"/>
            <a:chOff x="606426" y="5983294"/>
            <a:chExt cx="1372393" cy="477838"/>
          </a:xfrm>
        </p:grpSpPr>
        <p:grpSp>
          <p:nvGrpSpPr>
            <p:cNvPr id="2055" name="Group 7"/>
            <p:cNvGrpSpPr>
              <a:grpSpLocks noChangeAspect="1"/>
            </p:cNvGrpSpPr>
            <p:nvPr userDrawn="1"/>
          </p:nvGrpSpPr>
          <p:grpSpPr bwMode="auto">
            <a:xfrm>
              <a:off x="606426" y="5983294"/>
              <a:ext cx="1314450" cy="477838"/>
              <a:chOff x="382" y="3769"/>
              <a:chExt cx="828" cy="301"/>
            </a:xfrm>
          </p:grpSpPr>
          <p:sp>
            <p:nvSpPr>
              <p:cNvPr id="2056" name="Freeform 8"/>
              <p:cNvSpPr>
                <a:spLocks/>
              </p:cNvSpPr>
              <p:nvPr userDrawn="1"/>
            </p:nvSpPr>
            <p:spPr bwMode="auto">
              <a:xfrm>
                <a:off x="1140" y="3769"/>
                <a:ext cx="70" cy="301"/>
              </a:xfrm>
              <a:custGeom>
                <a:avLst/>
                <a:gdLst/>
                <a:ahLst/>
                <a:cxnLst>
                  <a:cxn ang="0">
                    <a:pos x="69" y="142"/>
                  </a:cxn>
                  <a:cxn ang="0">
                    <a:pos x="48" y="109"/>
                  </a:cxn>
                  <a:cxn ang="0">
                    <a:pos x="48" y="52"/>
                  </a:cxn>
                  <a:cxn ang="0">
                    <a:pos x="38" y="13"/>
                  </a:cxn>
                  <a:cxn ang="0">
                    <a:pos x="2" y="0"/>
                  </a:cxn>
                  <a:cxn ang="0">
                    <a:pos x="0" y="0"/>
                  </a:cxn>
                  <a:cxn ang="0">
                    <a:pos x="0" y="18"/>
                  </a:cxn>
                  <a:cxn ang="0">
                    <a:pos x="2" y="18"/>
                  </a:cxn>
                  <a:cxn ang="0">
                    <a:pos x="20" y="22"/>
                  </a:cxn>
                  <a:cxn ang="0">
                    <a:pos x="29" y="40"/>
                  </a:cxn>
                  <a:cxn ang="0">
                    <a:pos x="29" y="101"/>
                  </a:cxn>
                  <a:cxn ang="0">
                    <a:pos x="35" y="134"/>
                  </a:cxn>
                  <a:cxn ang="0">
                    <a:pos x="50" y="151"/>
                  </a:cxn>
                  <a:cxn ang="0">
                    <a:pos x="35" y="168"/>
                  </a:cxn>
                  <a:cxn ang="0">
                    <a:pos x="29" y="202"/>
                  </a:cxn>
                  <a:cxn ang="0">
                    <a:pos x="29" y="263"/>
                  </a:cxn>
                  <a:cxn ang="0">
                    <a:pos x="20" y="281"/>
                  </a:cxn>
                  <a:cxn ang="0">
                    <a:pos x="2" y="285"/>
                  </a:cxn>
                  <a:cxn ang="0">
                    <a:pos x="0" y="285"/>
                  </a:cxn>
                  <a:cxn ang="0">
                    <a:pos x="0" y="302"/>
                  </a:cxn>
                  <a:cxn ang="0">
                    <a:pos x="2" y="302"/>
                  </a:cxn>
                  <a:cxn ang="0">
                    <a:pos x="38" y="289"/>
                  </a:cxn>
                  <a:cxn ang="0">
                    <a:pos x="48" y="251"/>
                  </a:cxn>
                  <a:cxn ang="0">
                    <a:pos x="48" y="193"/>
                  </a:cxn>
                  <a:cxn ang="0">
                    <a:pos x="69" y="159"/>
                  </a:cxn>
                  <a:cxn ang="0">
                    <a:pos x="70" y="158"/>
                  </a:cxn>
                  <a:cxn ang="0">
                    <a:pos x="70" y="157"/>
                  </a:cxn>
                  <a:cxn ang="0">
                    <a:pos x="70" y="143"/>
                  </a:cxn>
                  <a:cxn ang="0">
                    <a:pos x="69" y="142"/>
                  </a:cxn>
                </a:cxnLst>
                <a:rect l="0" t="0" r="r" b="b"/>
                <a:pathLst>
                  <a:path w="70" h="302">
                    <a:moveTo>
                      <a:pt x="69" y="142"/>
                    </a:moveTo>
                    <a:cubicBezTo>
                      <a:pt x="55" y="132"/>
                      <a:pt x="48" y="126"/>
                      <a:pt x="48" y="109"/>
                    </a:cubicBezTo>
                    <a:cubicBezTo>
                      <a:pt x="48" y="52"/>
                      <a:pt x="48" y="52"/>
                      <a:pt x="48" y="52"/>
                    </a:cubicBezTo>
                    <a:cubicBezTo>
                      <a:pt x="48" y="34"/>
                      <a:pt x="45" y="21"/>
                      <a:pt x="38" y="13"/>
                    </a:cubicBezTo>
                    <a:cubicBezTo>
                      <a:pt x="31" y="4"/>
                      <a:pt x="19" y="0"/>
                      <a:pt x="2" y="0"/>
                    </a:cubicBezTo>
                    <a:cubicBezTo>
                      <a:pt x="0" y="0"/>
                      <a:pt x="0" y="0"/>
                      <a:pt x="0" y="0"/>
                    </a:cubicBezTo>
                    <a:cubicBezTo>
                      <a:pt x="0" y="18"/>
                      <a:pt x="0" y="18"/>
                      <a:pt x="0" y="18"/>
                    </a:cubicBezTo>
                    <a:cubicBezTo>
                      <a:pt x="2" y="18"/>
                      <a:pt x="2" y="18"/>
                      <a:pt x="2" y="18"/>
                    </a:cubicBezTo>
                    <a:cubicBezTo>
                      <a:pt x="8" y="18"/>
                      <a:pt x="15" y="19"/>
                      <a:pt x="20" y="22"/>
                    </a:cubicBezTo>
                    <a:cubicBezTo>
                      <a:pt x="25" y="25"/>
                      <a:pt x="29" y="30"/>
                      <a:pt x="29" y="40"/>
                    </a:cubicBezTo>
                    <a:cubicBezTo>
                      <a:pt x="29" y="101"/>
                      <a:pt x="29" y="101"/>
                      <a:pt x="29" y="101"/>
                    </a:cubicBezTo>
                    <a:cubicBezTo>
                      <a:pt x="29" y="116"/>
                      <a:pt x="31" y="126"/>
                      <a:pt x="35" y="134"/>
                    </a:cubicBezTo>
                    <a:cubicBezTo>
                      <a:pt x="38" y="141"/>
                      <a:pt x="44" y="146"/>
                      <a:pt x="50" y="151"/>
                    </a:cubicBezTo>
                    <a:cubicBezTo>
                      <a:pt x="44" y="155"/>
                      <a:pt x="38" y="160"/>
                      <a:pt x="35" y="168"/>
                    </a:cubicBezTo>
                    <a:cubicBezTo>
                      <a:pt x="31" y="176"/>
                      <a:pt x="29" y="186"/>
                      <a:pt x="29" y="202"/>
                    </a:cubicBezTo>
                    <a:cubicBezTo>
                      <a:pt x="29" y="263"/>
                      <a:pt x="29" y="263"/>
                      <a:pt x="29" y="263"/>
                    </a:cubicBezTo>
                    <a:cubicBezTo>
                      <a:pt x="29" y="273"/>
                      <a:pt x="25" y="278"/>
                      <a:pt x="20" y="281"/>
                    </a:cubicBezTo>
                    <a:cubicBezTo>
                      <a:pt x="15" y="284"/>
                      <a:pt x="8" y="285"/>
                      <a:pt x="2" y="285"/>
                    </a:cubicBezTo>
                    <a:cubicBezTo>
                      <a:pt x="0" y="285"/>
                      <a:pt x="0" y="285"/>
                      <a:pt x="0" y="285"/>
                    </a:cubicBezTo>
                    <a:cubicBezTo>
                      <a:pt x="0" y="302"/>
                      <a:pt x="0" y="302"/>
                      <a:pt x="0" y="302"/>
                    </a:cubicBezTo>
                    <a:cubicBezTo>
                      <a:pt x="2" y="302"/>
                      <a:pt x="2" y="302"/>
                      <a:pt x="2" y="302"/>
                    </a:cubicBezTo>
                    <a:cubicBezTo>
                      <a:pt x="19" y="302"/>
                      <a:pt x="31" y="298"/>
                      <a:pt x="38" y="289"/>
                    </a:cubicBezTo>
                    <a:cubicBezTo>
                      <a:pt x="45" y="281"/>
                      <a:pt x="48" y="268"/>
                      <a:pt x="48" y="251"/>
                    </a:cubicBezTo>
                    <a:cubicBezTo>
                      <a:pt x="48" y="193"/>
                      <a:pt x="48" y="193"/>
                      <a:pt x="48" y="193"/>
                    </a:cubicBezTo>
                    <a:cubicBezTo>
                      <a:pt x="48" y="176"/>
                      <a:pt x="55" y="169"/>
                      <a:pt x="69" y="159"/>
                    </a:cubicBezTo>
                    <a:cubicBezTo>
                      <a:pt x="70" y="158"/>
                      <a:pt x="70" y="158"/>
                      <a:pt x="70" y="158"/>
                    </a:cubicBezTo>
                    <a:cubicBezTo>
                      <a:pt x="70" y="157"/>
                      <a:pt x="70" y="157"/>
                      <a:pt x="70" y="157"/>
                    </a:cubicBezTo>
                    <a:cubicBezTo>
                      <a:pt x="70" y="143"/>
                      <a:pt x="70" y="143"/>
                      <a:pt x="70" y="143"/>
                    </a:cubicBezTo>
                    <a:lnTo>
                      <a:pt x="69" y="142"/>
                    </a:lnTo>
                    <a:close/>
                  </a:path>
                </a:pathLst>
              </a:custGeom>
              <a:solidFill>
                <a:srgbClr val="7D7D7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7" name="Freeform 9"/>
              <p:cNvSpPr>
                <a:spLocks/>
              </p:cNvSpPr>
              <p:nvPr userDrawn="1"/>
            </p:nvSpPr>
            <p:spPr bwMode="auto">
              <a:xfrm>
                <a:off x="382" y="3769"/>
                <a:ext cx="70" cy="301"/>
              </a:xfrm>
              <a:custGeom>
                <a:avLst/>
                <a:gdLst/>
                <a:ahLst/>
                <a:cxnLst>
                  <a:cxn ang="0">
                    <a:pos x="32" y="13"/>
                  </a:cxn>
                  <a:cxn ang="0">
                    <a:pos x="22" y="51"/>
                  </a:cxn>
                  <a:cxn ang="0">
                    <a:pos x="22" y="109"/>
                  </a:cxn>
                  <a:cxn ang="0">
                    <a:pos x="1" y="142"/>
                  </a:cxn>
                  <a:cxn ang="0">
                    <a:pos x="0" y="143"/>
                  </a:cxn>
                  <a:cxn ang="0">
                    <a:pos x="0" y="144"/>
                  </a:cxn>
                  <a:cxn ang="0">
                    <a:pos x="0" y="158"/>
                  </a:cxn>
                  <a:cxn ang="0">
                    <a:pos x="1" y="159"/>
                  </a:cxn>
                  <a:cxn ang="0">
                    <a:pos x="22" y="193"/>
                  </a:cxn>
                  <a:cxn ang="0">
                    <a:pos x="22" y="251"/>
                  </a:cxn>
                  <a:cxn ang="0">
                    <a:pos x="32" y="289"/>
                  </a:cxn>
                  <a:cxn ang="0">
                    <a:pos x="68" y="302"/>
                  </a:cxn>
                  <a:cxn ang="0">
                    <a:pos x="70" y="302"/>
                  </a:cxn>
                  <a:cxn ang="0">
                    <a:pos x="70" y="285"/>
                  </a:cxn>
                  <a:cxn ang="0">
                    <a:pos x="68" y="285"/>
                  </a:cxn>
                  <a:cxn ang="0">
                    <a:pos x="50" y="281"/>
                  </a:cxn>
                  <a:cxn ang="0">
                    <a:pos x="41" y="263"/>
                  </a:cxn>
                  <a:cxn ang="0">
                    <a:pos x="41" y="202"/>
                  </a:cxn>
                  <a:cxn ang="0">
                    <a:pos x="35" y="168"/>
                  </a:cxn>
                  <a:cxn ang="0">
                    <a:pos x="20" y="151"/>
                  </a:cxn>
                  <a:cxn ang="0">
                    <a:pos x="35" y="134"/>
                  </a:cxn>
                  <a:cxn ang="0">
                    <a:pos x="41" y="101"/>
                  </a:cxn>
                  <a:cxn ang="0">
                    <a:pos x="41" y="40"/>
                  </a:cxn>
                  <a:cxn ang="0">
                    <a:pos x="50" y="22"/>
                  </a:cxn>
                  <a:cxn ang="0">
                    <a:pos x="68" y="18"/>
                  </a:cxn>
                  <a:cxn ang="0">
                    <a:pos x="70" y="18"/>
                  </a:cxn>
                  <a:cxn ang="0">
                    <a:pos x="70" y="0"/>
                  </a:cxn>
                  <a:cxn ang="0">
                    <a:pos x="68" y="0"/>
                  </a:cxn>
                  <a:cxn ang="0">
                    <a:pos x="32" y="13"/>
                  </a:cxn>
                </a:cxnLst>
                <a:rect l="0" t="0" r="r" b="b"/>
                <a:pathLst>
                  <a:path w="70" h="302">
                    <a:moveTo>
                      <a:pt x="32" y="13"/>
                    </a:moveTo>
                    <a:cubicBezTo>
                      <a:pt x="25" y="21"/>
                      <a:pt x="22" y="34"/>
                      <a:pt x="22" y="51"/>
                    </a:cubicBezTo>
                    <a:cubicBezTo>
                      <a:pt x="22" y="109"/>
                      <a:pt x="22" y="109"/>
                      <a:pt x="22" y="109"/>
                    </a:cubicBezTo>
                    <a:cubicBezTo>
                      <a:pt x="22" y="126"/>
                      <a:pt x="15" y="132"/>
                      <a:pt x="1" y="142"/>
                    </a:cubicBezTo>
                    <a:cubicBezTo>
                      <a:pt x="0" y="143"/>
                      <a:pt x="0" y="143"/>
                      <a:pt x="0" y="143"/>
                    </a:cubicBezTo>
                    <a:cubicBezTo>
                      <a:pt x="0" y="144"/>
                      <a:pt x="0" y="144"/>
                      <a:pt x="0" y="144"/>
                    </a:cubicBezTo>
                    <a:cubicBezTo>
                      <a:pt x="0" y="158"/>
                      <a:pt x="0" y="158"/>
                      <a:pt x="0" y="158"/>
                    </a:cubicBezTo>
                    <a:cubicBezTo>
                      <a:pt x="1" y="159"/>
                      <a:pt x="1" y="159"/>
                      <a:pt x="1" y="159"/>
                    </a:cubicBezTo>
                    <a:cubicBezTo>
                      <a:pt x="15" y="169"/>
                      <a:pt x="22" y="176"/>
                      <a:pt x="22" y="193"/>
                    </a:cubicBezTo>
                    <a:cubicBezTo>
                      <a:pt x="22" y="251"/>
                      <a:pt x="22" y="251"/>
                      <a:pt x="22" y="251"/>
                    </a:cubicBezTo>
                    <a:cubicBezTo>
                      <a:pt x="22" y="268"/>
                      <a:pt x="25" y="281"/>
                      <a:pt x="32" y="289"/>
                    </a:cubicBezTo>
                    <a:cubicBezTo>
                      <a:pt x="39" y="298"/>
                      <a:pt x="51" y="302"/>
                      <a:pt x="68" y="302"/>
                    </a:cubicBezTo>
                    <a:cubicBezTo>
                      <a:pt x="70" y="302"/>
                      <a:pt x="70" y="302"/>
                      <a:pt x="70" y="302"/>
                    </a:cubicBezTo>
                    <a:cubicBezTo>
                      <a:pt x="70" y="285"/>
                      <a:pt x="70" y="285"/>
                      <a:pt x="70" y="285"/>
                    </a:cubicBezTo>
                    <a:cubicBezTo>
                      <a:pt x="68" y="285"/>
                      <a:pt x="68" y="285"/>
                      <a:pt x="68" y="285"/>
                    </a:cubicBezTo>
                    <a:cubicBezTo>
                      <a:pt x="62" y="285"/>
                      <a:pt x="55" y="284"/>
                      <a:pt x="50" y="281"/>
                    </a:cubicBezTo>
                    <a:cubicBezTo>
                      <a:pt x="45" y="278"/>
                      <a:pt x="41" y="273"/>
                      <a:pt x="41" y="263"/>
                    </a:cubicBezTo>
                    <a:cubicBezTo>
                      <a:pt x="41" y="202"/>
                      <a:pt x="41" y="202"/>
                      <a:pt x="41" y="202"/>
                    </a:cubicBezTo>
                    <a:cubicBezTo>
                      <a:pt x="41" y="186"/>
                      <a:pt x="39" y="176"/>
                      <a:pt x="35" y="168"/>
                    </a:cubicBezTo>
                    <a:cubicBezTo>
                      <a:pt x="32" y="160"/>
                      <a:pt x="26" y="155"/>
                      <a:pt x="20" y="151"/>
                    </a:cubicBezTo>
                    <a:cubicBezTo>
                      <a:pt x="26" y="146"/>
                      <a:pt x="32" y="141"/>
                      <a:pt x="35" y="134"/>
                    </a:cubicBezTo>
                    <a:cubicBezTo>
                      <a:pt x="39" y="126"/>
                      <a:pt x="41" y="116"/>
                      <a:pt x="41" y="101"/>
                    </a:cubicBezTo>
                    <a:cubicBezTo>
                      <a:pt x="41" y="40"/>
                      <a:pt x="41" y="40"/>
                      <a:pt x="41" y="40"/>
                    </a:cubicBezTo>
                    <a:cubicBezTo>
                      <a:pt x="41" y="30"/>
                      <a:pt x="45" y="25"/>
                      <a:pt x="50" y="22"/>
                    </a:cubicBezTo>
                    <a:cubicBezTo>
                      <a:pt x="55" y="19"/>
                      <a:pt x="62" y="18"/>
                      <a:pt x="68" y="18"/>
                    </a:cubicBezTo>
                    <a:cubicBezTo>
                      <a:pt x="70" y="18"/>
                      <a:pt x="70" y="18"/>
                      <a:pt x="70" y="18"/>
                    </a:cubicBezTo>
                    <a:cubicBezTo>
                      <a:pt x="70" y="0"/>
                      <a:pt x="70" y="0"/>
                      <a:pt x="70" y="0"/>
                    </a:cubicBezTo>
                    <a:cubicBezTo>
                      <a:pt x="68" y="0"/>
                      <a:pt x="68" y="0"/>
                      <a:pt x="68" y="0"/>
                    </a:cubicBezTo>
                    <a:cubicBezTo>
                      <a:pt x="51" y="0"/>
                      <a:pt x="39" y="4"/>
                      <a:pt x="32" y="13"/>
                    </a:cubicBezTo>
                  </a:path>
                </a:pathLst>
              </a:custGeom>
              <a:solidFill>
                <a:srgbClr val="7D7D7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8" name="Freeform 10"/>
              <p:cNvSpPr>
                <a:spLocks/>
              </p:cNvSpPr>
              <p:nvPr userDrawn="1"/>
            </p:nvSpPr>
            <p:spPr bwMode="auto">
              <a:xfrm>
                <a:off x="457" y="3818"/>
                <a:ext cx="61" cy="85"/>
              </a:xfrm>
              <a:custGeom>
                <a:avLst/>
                <a:gdLst/>
                <a:ahLst/>
                <a:cxnLst>
                  <a:cxn ang="0">
                    <a:pos x="40" y="69"/>
                  </a:cxn>
                  <a:cxn ang="0">
                    <a:pos x="16" y="42"/>
                  </a:cxn>
                  <a:cxn ang="0">
                    <a:pos x="40" y="16"/>
                  </a:cxn>
                  <a:cxn ang="0">
                    <a:pos x="55" y="19"/>
                  </a:cxn>
                  <a:cxn ang="0">
                    <a:pos x="60" y="23"/>
                  </a:cxn>
                  <a:cxn ang="0">
                    <a:pos x="61" y="24"/>
                  </a:cxn>
                  <a:cxn ang="0">
                    <a:pos x="61" y="5"/>
                  </a:cxn>
                  <a:cxn ang="0">
                    <a:pos x="61" y="5"/>
                  </a:cxn>
                  <a:cxn ang="0">
                    <a:pos x="40" y="0"/>
                  </a:cxn>
                  <a:cxn ang="0">
                    <a:pos x="0" y="43"/>
                  </a:cxn>
                  <a:cxn ang="0">
                    <a:pos x="40" y="85"/>
                  </a:cxn>
                  <a:cxn ang="0">
                    <a:pos x="61" y="79"/>
                  </a:cxn>
                  <a:cxn ang="0">
                    <a:pos x="62" y="79"/>
                  </a:cxn>
                  <a:cxn ang="0">
                    <a:pos x="62" y="79"/>
                  </a:cxn>
                  <a:cxn ang="0">
                    <a:pos x="62" y="62"/>
                  </a:cxn>
                  <a:cxn ang="0">
                    <a:pos x="62" y="62"/>
                  </a:cxn>
                  <a:cxn ang="0">
                    <a:pos x="61" y="62"/>
                  </a:cxn>
                  <a:cxn ang="0">
                    <a:pos x="40" y="69"/>
                  </a:cxn>
                </a:cxnLst>
                <a:rect l="0" t="0" r="r" b="b"/>
                <a:pathLst>
                  <a:path w="62" h="85">
                    <a:moveTo>
                      <a:pt x="40" y="69"/>
                    </a:moveTo>
                    <a:cubicBezTo>
                      <a:pt x="26" y="69"/>
                      <a:pt x="16" y="56"/>
                      <a:pt x="16" y="42"/>
                    </a:cubicBezTo>
                    <a:cubicBezTo>
                      <a:pt x="16" y="28"/>
                      <a:pt x="27" y="16"/>
                      <a:pt x="40" y="16"/>
                    </a:cubicBezTo>
                    <a:cubicBezTo>
                      <a:pt x="47" y="16"/>
                      <a:pt x="52" y="18"/>
                      <a:pt x="55" y="19"/>
                    </a:cubicBezTo>
                    <a:cubicBezTo>
                      <a:pt x="59" y="21"/>
                      <a:pt x="60" y="23"/>
                      <a:pt x="60" y="23"/>
                    </a:cubicBezTo>
                    <a:cubicBezTo>
                      <a:pt x="61" y="24"/>
                      <a:pt x="61" y="24"/>
                      <a:pt x="61" y="24"/>
                    </a:cubicBezTo>
                    <a:cubicBezTo>
                      <a:pt x="61" y="5"/>
                      <a:pt x="61" y="5"/>
                      <a:pt x="61" y="5"/>
                    </a:cubicBezTo>
                    <a:cubicBezTo>
                      <a:pt x="61" y="5"/>
                      <a:pt x="61" y="5"/>
                      <a:pt x="61" y="5"/>
                    </a:cubicBezTo>
                    <a:cubicBezTo>
                      <a:pt x="61" y="5"/>
                      <a:pt x="51" y="0"/>
                      <a:pt x="40" y="0"/>
                    </a:cubicBezTo>
                    <a:cubicBezTo>
                      <a:pt x="17" y="0"/>
                      <a:pt x="0" y="20"/>
                      <a:pt x="0" y="43"/>
                    </a:cubicBezTo>
                    <a:cubicBezTo>
                      <a:pt x="0" y="66"/>
                      <a:pt x="17" y="85"/>
                      <a:pt x="40" y="85"/>
                    </a:cubicBezTo>
                    <a:cubicBezTo>
                      <a:pt x="50" y="85"/>
                      <a:pt x="59" y="81"/>
                      <a:pt x="61" y="79"/>
                    </a:cubicBezTo>
                    <a:cubicBezTo>
                      <a:pt x="62" y="79"/>
                      <a:pt x="62" y="79"/>
                      <a:pt x="62" y="79"/>
                    </a:cubicBezTo>
                    <a:cubicBezTo>
                      <a:pt x="62" y="79"/>
                      <a:pt x="62" y="79"/>
                      <a:pt x="62" y="79"/>
                    </a:cubicBezTo>
                    <a:cubicBezTo>
                      <a:pt x="62" y="62"/>
                      <a:pt x="62" y="62"/>
                      <a:pt x="62" y="62"/>
                    </a:cubicBezTo>
                    <a:cubicBezTo>
                      <a:pt x="62" y="62"/>
                      <a:pt x="62" y="62"/>
                      <a:pt x="62" y="62"/>
                    </a:cubicBezTo>
                    <a:cubicBezTo>
                      <a:pt x="61" y="62"/>
                      <a:pt x="61" y="62"/>
                      <a:pt x="61" y="62"/>
                    </a:cubicBezTo>
                    <a:cubicBezTo>
                      <a:pt x="55" y="66"/>
                      <a:pt x="49" y="69"/>
                      <a:pt x="40" y="69"/>
                    </a:cubicBezTo>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9" name="Freeform 11"/>
              <p:cNvSpPr>
                <a:spLocks/>
              </p:cNvSpPr>
              <p:nvPr userDrawn="1"/>
            </p:nvSpPr>
            <p:spPr bwMode="auto">
              <a:xfrm>
                <a:off x="530" y="3820"/>
                <a:ext cx="65" cy="81"/>
              </a:xfrm>
              <a:custGeom>
                <a:avLst/>
                <a:gdLst/>
                <a:ahLst/>
                <a:cxnLst>
                  <a:cxn ang="0">
                    <a:pos x="16" y="48"/>
                  </a:cxn>
                  <a:cxn ang="0">
                    <a:pos x="49" y="48"/>
                  </a:cxn>
                  <a:cxn ang="0">
                    <a:pos x="49" y="81"/>
                  </a:cxn>
                  <a:cxn ang="0">
                    <a:pos x="65" y="81"/>
                  </a:cxn>
                  <a:cxn ang="0">
                    <a:pos x="65" y="0"/>
                  </a:cxn>
                  <a:cxn ang="0">
                    <a:pos x="49" y="0"/>
                  </a:cxn>
                  <a:cxn ang="0">
                    <a:pos x="49" y="33"/>
                  </a:cxn>
                  <a:cxn ang="0">
                    <a:pos x="16" y="33"/>
                  </a:cxn>
                  <a:cxn ang="0">
                    <a:pos x="16" y="0"/>
                  </a:cxn>
                  <a:cxn ang="0">
                    <a:pos x="0" y="0"/>
                  </a:cxn>
                  <a:cxn ang="0">
                    <a:pos x="0" y="0"/>
                  </a:cxn>
                  <a:cxn ang="0">
                    <a:pos x="0" y="81"/>
                  </a:cxn>
                  <a:cxn ang="0">
                    <a:pos x="16" y="81"/>
                  </a:cxn>
                  <a:cxn ang="0">
                    <a:pos x="16" y="48"/>
                  </a:cxn>
                </a:cxnLst>
                <a:rect l="0" t="0" r="r" b="b"/>
                <a:pathLst>
                  <a:path w="65" h="81">
                    <a:moveTo>
                      <a:pt x="16" y="48"/>
                    </a:moveTo>
                    <a:lnTo>
                      <a:pt x="49" y="48"/>
                    </a:lnTo>
                    <a:lnTo>
                      <a:pt x="49" y="81"/>
                    </a:lnTo>
                    <a:lnTo>
                      <a:pt x="65" y="81"/>
                    </a:lnTo>
                    <a:lnTo>
                      <a:pt x="65" y="0"/>
                    </a:lnTo>
                    <a:lnTo>
                      <a:pt x="49" y="0"/>
                    </a:lnTo>
                    <a:lnTo>
                      <a:pt x="49" y="33"/>
                    </a:lnTo>
                    <a:lnTo>
                      <a:pt x="16" y="33"/>
                    </a:lnTo>
                    <a:lnTo>
                      <a:pt x="16" y="0"/>
                    </a:lnTo>
                    <a:lnTo>
                      <a:pt x="0" y="0"/>
                    </a:lnTo>
                    <a:lnTo>
                      <a:pt x="0" y="0"/>
                    </a:lnTo>
                    <a:lnTo>
                      <a:pt x="0" y="81"/>
                    </a:lnTo>
                    <a:lnTo>
                      <a:pt x="16" y="81"/>
                    </a:lnTo>
                    <a:lnTo>
                      <a:pt x="16" y="48"/>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0" name="Freeform 12"/>
              <p:cNvSpPr>
                <a:spLocks noEditPoints="1"/>
              </p:cNvSpPr>
              <p:nvPr userDrawn="1"/>
            </p:nvSpPr>
            <p:spPr bwMode="auto">
              <a:xfrm>
                <a:off x="603" y="3820"/>
                <a:ext cx="80" cy="81"/>
              </a:xfrm>
              <a:custGeom>
                <a:avLst/>
                <a:gdLst/>
                <a:ahLst/>
                <a:cxnLst>
                  <a:cxn ang="0">
                    <a:pos x="28" y="52"/>
                  </a:cxn>
                  <a:cxn ang="0">
                    <a:pos x="40" y="19"/>
                  </a:cxn>
                  <a:cxn ang="0">
                    <a:pos x="51" y="52"/>
                  </a:cxn>
                  <a:cxn ang="0">
                    <a:pos x="28" y="52"/>
                  </a:cxn>
                  <a:cxn ang="0">
                    <a:pos x="17" y="81"/>
                  </a:cxn>
                  <a:cxn ang="0">
                    <a:pos x="24" y="65"/>
                  </a:cxn>
                  <a:cxn ang="0">
                    <a:pos x="56" y="65"/>
                  </a:cxn>
                  <a:cxn ang="0">
                    <a:pos x="62" y="81"/>
                  </a:cxn>
                  <a:cxn ang="0">
                    <a:pos x="80" y="81"/>
                  </a:cxn>
                  <a:cxn ang="0">
                    <a:pos x="48" y="0"/>
                  </a:cxn>
                  <a:cxn ang="0">
                    <a:pos x="32" y="0"/>
                  </a:cxn>
                  <a:cxn ang="0">
                    <a:pos x="0" y="81"/>
                  </a:cxn>
                  <a:cxn ang="0">
                    <a:pos x="1" y="81"/>
                  </a:cxn>
                  <a:cxn ang="0">
                    <a:pos x="17" y="81"/>
                  </a:cxn>
                </a:cxnLst>
                <a:rect l="0" t="0" r="r" b="b"/>
                <a:pathLst>
                  <a:path w="80" h="81">
                    <a:moveTo>
                      <a:pt x="28" y="52"/>
                    </a:moveTo>
                    <a:lnTo>
                      <a:pt x="40" y="19"/>
                    </a:lnTo>
                    <a:lnTo>
                      <a:pt x="51" y="52"/>
                    </a:lnTo>
                    <a:lnTo>
                      <a:pt x="28" y="52"/>
                    </a:lnTo>
                    <a:close/>
                    <a:moveTo>
                      <a:pt x="17" y="81"/>
                    </a:moveTo>
                    <a:lnTo>
                      <a:pt x="24" y="65"/>
                    </a:lnTo>
                    <a:lnTo>
                      <a:pt x="56" y="65"/>
                    </a:lnTo>
                    <a:lnTo>
                      <a:pt x="62" y="81"/>
                    </a:lnTo>
                    <a:lnTo>
                      <a:pt x="80" y="81"/>
                    </a:lnTo>
                    <a:lnTo>
                      <a:pt x="48" y="0"/>
                    </a:lnTo>
                    <a:lnTo>
                      <a:pt x="32" y="0"/>
                    </a:lnTo>
                    <a:lnTo>
                      <a:pt x="0" y="81"/>
                    </a:lnTo>
                    <a:lnTo>
                      <a:pt x="1" y="81"/>
                    </a:lnTo>
                    <a:lnTo>
                      <a:pt x="17" y="81"/>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1" name="Freeform 13"/>
              <p:cNvSpPr>
                <a:spLocks/>
              </p:cNvSpPr>
              <p:nvPr userDrawn="1"/>
            </p:nvSpPr>
            <p:spPr bwMode="auto">
              <a:xfrm>
                <a:off x="691" y="3820"/>
                <a:ext cx="72" cy="81"/>
              </a:xfrm>
              <a:custGeom>
                <a:avLst/>
                <a:gdLst/>
                <a:ahLst/>
                <a:cxnLst>
                  <a:cxn ang="0">
                    <a:pos x="16" y="24"/>
                  </a:cxn>
                  <a:cxn ang="0">
                    <a:pos x="56" y="81"/>
                  </a:cxn>
                  <a:cxn ang="0">
                    <a:pos x="72" y="81"/>
                  </a:cxn>
                  <a:cxn ang="0">
                    <a:pos x="72" y="0"/>
                  </a:cxn>
                  <a:cxn ang="0">
                    <a:pos x="56" y="0"/>
                  </a:cxn>
                  <a:cxn ang="0">
                    <a:pos x="56" y="57"/>
                  </a:cxn>
                  <a:cxn ang="0">
                    <a:pos x="16" y="0"/>
                  </a:cxn>
                  <a:cxn ang="0">
                    <a:pos x="0" y="0"/>
                  </a:cxn>
                  <a:cxn ang="0">
                    <a:pos x="0" y="81"/>
                  </a:cxn>
                  <a:cxn ang="0">
                    <a:pos x="16" y="81"/>
                  </a:cxn>
                  <a:cxn ang="0">
                    <a:pos x="16" y="24"/>
                  </a:cxn>
                </a:cxnLst>
                <a:rect l="0" t="0" r="r" b="b"/>
                <a:pathLst>
                  <a:path w="72" h="81">
                    <a:moveTo>
                      <a:pt x="16" y="24"/>
                    </a:moveTo>
                    <a:lnTo>
                      <a:pt x="56" y="81"/>
                    </a:lnTo>
                    <a:lnTo>
                      <a:pt x="72" y="81"/>
                    </a:lnTo>
                    <a:lnTo>
                      <a:pt x="72" y="0"/>
                    </a:lnTo>
                    <a:lnTo>
                      <a:pt x="56" y="0"/>
                    </a:lnTo>
                    <a:lnTo>
                      <a:pt x="56" y="57"/>
                    </a:lnTo>
                    <a:lnTo>
                      <a:pt x="16" y="0"/>
                    </a:lnTo>
                    <a:lnTo>
                      <a:pt x="0" y="0"/>
                    </a:lnTo>
                    <a:lnTo>
                      <a:pt x="0" y="81"/>
                    </a:lnTo>
                    <a:lnTo>
                      <a:pt x="16" y="81"/>
                    </a:lnTo>
                    <a:lnTo>
                      <a:pt x="16" y="24"/>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2" name="Freeform 14"/>
              <p:cNvSpPr>
                <a:spLocks/>
              </p:cNvSpPr>
              <p:nvPr userDrawn="1"/>
            </p:nvSpPr>
            <p:spPr bwMode="auto">
              <a:xfrm>
                <a:off x="775" y="3818"/>
                <a:ext cx="81" cy="85"/>
              </a:xfrm>
              <a:custGeom>
                <a:avLst/>
                <a:gdLst/>
                <a:ahLst/>
                <a:cxnLst>
                  <a:cxn ang="0">
                    <a:pos x="42" y="85"/>
                  </a:cxn>
                  <a:cxn ang="0">
                    <a:pos x="42" y="85"/>
                  </a:cxn>
                  <a:cxn ang="0">
                    <a:pos x="73" y="72"/>
                  </a:cxn>
                  <a:cxn ang="0">
                    <a:pos x="82" y="40"/>
                  </a:cxn>
                  <a:cxn ang="0">
                    <a:pos x="82" y="40"/>
                  </a:cxn>
                  <a:cxn ang="0">
                    <a:pos x="81" y="40"/>
                  </a:cxn>
                  <a:cxn ang="0">
                    <a:pos x="42" y="40"/>
                  </a:cxn>
                  <a:cxn ang="0">
                    <a:pos x="42" y="40"/>
                  </a:cxn>
                  <a:cxn ang="0">
                    <a:pos x="42" y="40"/>
                  </a:cxn>
                  <a:cxn ang="0">
                    <a:pos x="42" y="53"/>
                  </a:cxn>
                  <a:cxn ang="0">
                    <a:pos x="42" y="54"/>
                  </a:cxn>
                  <a:cxn ang="0">
                    <a:pos x="42" y="54"/>
                  </a:cxn>
                  <a:cxn ang="0">
                    <a:pos x="64" y="54"/>
                  </a:cxn>
                  <a:cxn ang="0">
                    <a:pos x="42" y="70"/>
                  </a:cxn>
                  <a:cxn ang="0">
                    <a:pos x="16" y="43"/>
                  </a:cxn>
                  <a:cxn ang="0">
                    <a:pos x="42" y="15"/>
                  </a:cxn>
                  <a:cxn ang="0">
                    <a:pos x="66" y="29"/>
                  </a:cxn>
                  <a:cxn ang="0">
                    <a:pos x="66" y="30"/>
                  </a:cxn>
                  <a:cxn ang="0">
                    <a:pos x="66" y="29"/>
                  </a:cxn>
                  <a:cxn ang="0">
                    <a:pos x="79" y="20"/>
                  </a:cxn>
                  <a:cxn ang="0">
                    <a:pos x="79" y="20"/>
                  </a:cxn>
                  <a:cxn ang="0">
                    <a:pos x="79" y="19"/>
                  </a:cxn>
                  <a:cxn ang="0">
                    <a:pos x="42" y="0"/>
                  </a:cxn>
                  <a:cxn ang="0">
                    <a:pos x="0" y="43"/>
                  </a:cxn>
                  <a:cxn ang="0">
                    <a:pos x="42" y="85"/>
                  </a:cxn>
                </a:cxnLst>
                <a:rect l="0" t="0" r="r" b="b"/>
                <a:pathLst>
                  <a:path w="82" h="85">
                    <a:moveTo>
                      <a:pt x="42" y="85"/>
                    </a:moveTo>
                    <a:cubicBezTo>
                      <a:pt x="42" y="85"/>
                      <a:pt x="42" y="85"/>
                      <a:pt x="42" y="85"/>
                    </a:cubicBezTo>
                    <a:cubicBezTo>
                      <a:pt x="56" y="85"/>
                      <a:pt x="66" y="80"/>
                      <a:pt x="73" y="72"/>
                    </a:cubicBezTo>
                    <a:cubicBezTo>
                      <a:pt x="79" y="63"/>
                      <a:pt x="82" y="52"/>
                      <a:pt x="82" y="40"/>
                    </a:cubicBezTo>
                    <a:cubicBezTo>
                      <a:pt x="82" y="40"/>
                      <a:pt x="82" y="40"/>
                      <a:pt x="82" y="40"/>
                    </a:cubicBezTo>
                    <a:cubicBezTo>
                      <a:pt x="81" y="40"/>
                      <a:pt x="81" y="40"/>
                      <a:pt x="81" y="40"/>
                    </a:cubicBezTo>
                    <a:cubicBezTo>
                      <a:pt x="42" y="40"/>
                      <a:pt x="42" y="40"/>
                      <a:pt x="42" y="40"/>
                    </a:cubicBezTo>
                    <a:cubicBezTo>
                      <a:pt x="42" y="40"/>
                      <a:pt x="42" y="40"/>
                      <a:pt x="42" y="40"/>
                    </a:cubicBezTo>
                    <a:cubicBezTo>
                      <a:pt x="42" y="40"/>
                      <a:pt x="42" y="40"/>
                      <a:pt x="42" y="40"/>
                    </a:cubicBezTo>
                    <a:cubicBezTo>
                      <a:pt x="42" y="53"/>
                      <a:pt x="42" y="53"/>
                      <a:pt x="42" y="53"/>
                    </a:cubicBezTo>
                    <a:cubicBezTo>
                      <a:pt x="42" y="54"/>
                      <a:pt x="42" y="54"/>
                      <a:pt x="42" y="54"/>
                    </a:cubicBezTo>
                    <a:cubicBezTo>
                      <a:pt x="42" y="54"/>
                      <a:pt x="42" y="54"/>
                      <a:pt x="42" y="54"/>
                    </a:cubicBezTo>
                    <a:cubicBezTo>
                      <a:pt x="64" y="54"/>
                      <a:pt x="64" y="54"/>
                      <a:pt x="64" y="54"/>
                    </a:cubicBezTo>
                    <a:cubicBezTo>
                      <a:pt x="62" y="64"/>
                      <a:pt x="53" y="70"/>
                      <a:pt x="42" y="70"/>
                    </a:cubicBezTo>
                    <a:cubicBezTo>
                      <a:pt x="28" y="70"/>
                      <a:pt x="17" y="58"/>
                      <a:pt x="16" y="43"/>
                    </a:cubicBezTo>
                    <a:cubicBezTo>
                      <a:pt x="17" y="28"/>
                      <a:pt x="27" y="15"/>
                      <a:pt x="42" y="15"/>
                    </a:cubicBezTo>
                    <a:cubicBezTo>
                      <a:pt x="53" y="15"/>
                      <a:pt x="61" y="22"/>
                      <a:pt x="66" y="29"/>
                    </a:cubicBezTo>
                    <a:cubicBezTo>
                      <a:pt x="66" y="30"/>
                      <a:pt x="66" y="30"/>
                      <a:pt x="66" y="30"/>
                    </a:cubicBezTo>
                    <a:cubicBezTo>
                      <a:pt x="66" y="29"/>
                      <a:pt x="66" y="29"/>
                      <a:pt x="66" y="29"/>
                    </a:cubicBezTo>
                    <a:cubicBezTo>
                      <a:pt x="70" y="27"/>
                      <a:pt x="75" y="23"/>
                      <a:pt x="79" y="20"/>
                    </a:cubicBezTo>
                    <a:cubicBezTo>
                      <a:pt x="79" y="20"/>
                      <a:pt x="79" y="20"/>
                      <a:pt x="79" y="20"/>
                    </a:cubicBezTo>
                    <a:cubicBezTo>
                      <a:pt x="79" y="19"/>
                      <a:pt x="79" y="19"/>
                      <a:pt x="79" y="19"/>
                    </a:cubicBezTo>
                    <a:cubicBezTo>
                      <a:pt x="71" y="8"/>
                      <a:pt x="58" y="0"/>
                      <a:pt x="42" y="0"/>
                    </a:cubicBezTo>
                    <a:cubicBezTo>
                      <a:pt x="18" y="0"/>
                      <a:pt x="0" y="19"/>
                      <a:pt x="0" y="43"/>
                    </a:cubicBezTo>
                    <a:cubicBezTo>
                      <a:pt x="0" y="68"/>
                      <a:pt x="19" y="85"/>
                      <a:pt x="42" y="85"/>
                    </a:cubicBezTo>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3" name="Freeform 15"/>
              <p:cNvSpPr>
                <a:spLocks/>
              </p:cNvSpPr>
              <p:nvPr userDrawn="1"/>
            </p:nvSpPr>
            <p:spPr bwMode="auto">
              <a:xfrm>
                <a:off x="868" y="3820"/>
                <a:ext cx="44" cy="81"/>
              </a:xfrm>
              <a:custGeom>
                <a:avLst/>
                <a:gdLst/>
                <a:ahLst/>
                <a:cxnLst>
                  <a:cxn ang="0">
                    <a:pos x="0" y="81"/>
                  </a:cxn>
                  <a:cxn ang="0">
                    <a:pos x="0" y="81"/>
                  </a:cxn>
                  <a:cxn ang="0">
                    <a:pos x="44" y="81"/>
                  </a:cxn>
                  <a:cxn ang="0">
                    <a:pos x="44" y="68"/>
                  </a:cxn>
                  <a:cxn ang="0">
                    <a:pos x="16" y="68"/>
                  </a:cxn>
                  <a:cxn ang="0">
                    <a:pos x="16" y="47"/>
                  </a:cxn>
                  <a:cxn ang="0">
                    <a:pos x="44" y="47"/>
                  </a:cxn>
                  <a:cxn ang="0">
                    <a:pos x="44" y="33"/>
                  </a:cxn>
                  <a:cxn ang="0">
                    <a:pos x="16" y="33"/>
                  </a:cxn>
                  <a:cxn ang="0">
                    <a:pos x="16" y="14"/>
                  </a:cxn>
                  <a:cxn ang="0">
                    <a:pos x="44" y="14"/>
                  </a:cxn>
                  <a:cxn ang="0">
                    <a:pos x="44" y="0"/>
                  </a:cxn>
                  <a:cxn ang="0">
                    <a:pos x="0" y="0"/>
                  </a:cxn>
                  <a:cxn ang="0">
                    <a:pos x="0" y="81"/>
                  </a:cxn>
                </a:cxnLst>
                <a:rect l="0" t="0" r="r" b="b"/>
                <a:pathLst>
                  <a:path w="44" h="81">
                    <a:moveTo>
                      <a:pt x="0" y="81"/>
                    </a:moveTo>
                    <a:lnTo>
                      <a:pt x="0" y="81"/>
                    </a:lnTo>
                    <a:lnTo>
                      <a:pt x="44" y="81"/>
                    </a:lnTo>
                    <a:lnTo>
                      <a:pt x="44" y="68"/>
                    </a:lnTo>
                    <a:lnTo>
                      <a:pt x="16" y="68"/>
                    </a:lnTo>
                    <a:lnTo>
                      <a:pt x="16" y="47"/>
                    </a:lnTo>
                    <a:lnTo>
                      <a:pt x="44" y="47"/>
                    </a:lnTo>
                    <a:lnTo>
                      <a:pt x="44" y="33"/>
                    </a:lnTo>
                    <a:lnTo>
                      <a:pt x="16" y="33"/>
                    </a:lnTo>
                    <a:lnTo>
                      <a:pt x="16" y="14"/>
                    </a:lnTo>
                    <a:lnTo>
                      <a:pt x="44" y="14"/>
                    </a:lnTo>
                    <a:lnTo>
                      <a:pt x="44" y="0"/>
                    </a:lnTo>
                    <a:lnTo>
                      <a:pt x="0" y="0"/>
                    </a:lnTo>
                    <a:lnTo>
                      <a:pt x="0" y="81"/>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4" name="Freeform 16"/>
              <p:cNvSpPr>
                <a:spLocks/>
              </p:cNvSpPr>
              <p:nvPr userDrawn="1"/>
            </p:nvSpPr>
            <p:spPr bwMode="auto">
              <a:xfrm>
                <a:off x="948" y="3820"/>
                <a:ext cx="48" cy="81"/>
              </a:xfrm>
              <a:custGeom>
                <a:avLst/>
                <a:gdLst/>
                <a:ahLst/>
                <a:cxnLst>
                  <a:cxn ang="0">
                    <a:pos x="16" y="81"/>
                  </a:cxn>
                  <a:cxn ang="0">
                    <a:pos x="32" y="81"/>
                  </a:cxn>
                  <a:cxn ang="0">
                    <a:pos x="32" y="15"/>
                  </a:cxn>
                  <a:cxn ang="0">
                    <a:pos x="48" y="15"/>
                  </a:cxn>
                  <a:cxn ang="0">
                    <a:pos x="48" y="0"/>
                  </a:cxn>
                  <a:cxn ang="0">
                    <a:pos x="0" y="0"/>
                  </a:cxn>
                  <a:cxn ang="0">
                    <a:pos x="0" y="15"/>
                  </a:cxn>
                  <a:cxn ang="0">
                    <a:pos x="16" y="15"/>
                  </a:cxn>
                  <a:cxn ang="0">
                    <a:pos x="16" y="81"/>
                  </a:cxn>
                </a:cxnLst>
                <a:rect l="0" t="0" r="r" b="b"/>
                <a:pathLst>
                  <a:path w="48" h="81">
                    <a:moveTo>
                      <a:pt x="16" y="81"/>
                    </a:moveTo>
                    <a:lnTo>
                      <a:pt x="32" y="81"/>
                    </a:lnTo>
                    <a:lnTo>
                      <a:pt x="32" y="15"/>
                    </a:lnTo>
                    <a:lnTo>
                      <a:pt x="48" y="15"/>
                    </a:lnTo>
                    <a:lnTo>
                      <a:pt x="48" y="0"/>
                    </a:lnTo>
                    <a:lnTo>
                      <a:pt x="0" y="0"/>
                    </a:lnTo>
                    <a:lnTo>
                      <a:pt x="0" y="15"/>
                    </a:lnTo>
                    <a:lnTo>
                      <a:pt x="16" y="15"/>
                    </a:lnTo>
                    <a:lnTo>
                      <a:pt x="16" y="81"/>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5" name="Freeform 17"/>
              <p:cNvSpPr>
                <a:spLocks/>
              </p:cNvSpPr>
              <p:nvPr userDrawn="1"/>
            </p:nvSpPr>
            <p:spPr bwMode="auto">
              <a:xfrm>
                <a:off x="1005" y="3820"/>
                <a:ext cx="65" cy="81"/>
              </a:xfrm>
              <a:custGeom>
                <a:avLst/>
                <a:gdLst/>
                <a:ahLst/>
                <a:cxnLst>
                  <a:cxn ang="0">
                    <a:pos x="16" y="48"/>
                  </a:cxn>
                  <a:cxn ang="0">
                    <a:pos x="49" y="48"/>
                  </a:cxn>
                  <a:cxn ang="0">
                    <a:pos x="49" y="81"/>
                  </a:cxn>
                  <a:cxn ang="0">
                    <a:pos x="65" y="81"/>
                  </a:cxn>
                  <a:cxn ang="0">
                    <a:pos x="65" y="0"/>
                  </a:cxn>
                  <a:cxn ang="0">
                    <a:pos x="49" y="0"/>
                  </a:cxn>
                  <a:cxn ang="0">
                    <a:pos x="49" y="33"/>
                  </a:cxn>
                  <a:cxn ang="0">
                    <a:pos x="16" y="33"/>
                  </a:cxn>
                  <a:cxn ang="0">
                    <a:pos x="16" y="0"/>
                  </a:cxn>
                  <a:cxn ang="0">
                    <a:pos x="0" y="0"/>
                  </a:cxn>
                  <a:cxn ang="0">
                    <a:pos x="0" y="0"/>
                  </a:cxn>
                  <a:cxn ang="0">
                    <a:pos x="0" y="81"/>
                  </a:cxn>
                  <a:cxn ang="0">
                    <a:pos x="16" y="81"/>
                  </a:cxn>
                  <a:cxn ang="0">
                    <a:pos x="16" y="48"/>
                  </a:cxn>
                </a:cxnLst>
                <a:rect l="0" t="0" r="r" b="b"/>
                <a:pathLst>
                  <a:path w="65" h="81">
                    <a:moveTo>
                      <a:pt x="16" y="48"/>
                    </a:moveTo>
                    <a:lnTo>
                      <a:pt x="49" y="48"/>
                    </a:lnTo>
                    <a:lnTo>
                      <a:pt x="49" y="81"/>
                    </a:lnTo>
                    <a:lnTo>
                      <a:pt x="65" y="81"/>
                    </a:lnTo>
                    <a:lnTo>
                      <a:pt x="65" y="0"/>
                    </a:lnTo>
                    <a:lnTo>
                      <a:pt x="49" y="0"/>
                    </a:lnTo>
                    <a:lnTo>
                      <a:pt x="49" y="33"/>
                    </a:lnTo>
                    <a:lnTo>
                      <a:pt x="16" y="33"/>
                    </a:lnTo>
                    <a:lnTo>
                      <a:pt x="16" y="0"/>
                    </a:lnTo>
                    <a:lnTo>
                      <a:pt x="0" y="0"/>
                    </a:lnTo>
                    <a:lnTo>
                      <a:pt x="0" y="0"/>
                    </a:lnTo>
                    <a:lnTo>
                      <a:pt x="0" y="81"/>
                    </a:lnTo>
                    <a:lnTo>
                      <a:pt x="16" y="81"/>
                    </a:lnTo>
                    <a:lnTo>
                      <a:pt x="16" y="48"/>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6" name="Freeform 18"/>
              <p:cNvSpPr>
                <a:spLocks/>
              </p:cNvSpPr>
              <p:nvPr userDrawn="1"/>
            </p:nvSpPr>
            <p:spPr bwMode="auto">
              <a:xfrm>
                <a:off x="1086" y="3820"/>
                <a:ext cx="44" cy="81"/>
              </a:xfrm>
              <a:custGeom>
                <a:avLst/>
                <a:gdLst/>
                <a:ahLst/>
                <a:cxnLst>
                  <a:cxn ang="0">
                    <a:pos x="44" y="14"/>
                  </a:cxn>
                  <a:cxn ang="0">
                    <a:pos x="44" y="0"/>
                  </a:cxn>
                  <a:cxn ang="0">
                    <a:pos x="0" y="0"/>
                  </a:cxn>
                  <a:cxn ang="0">
                    <a:pos x="0" y="81"/>
                  </a:cxn>
                  <a:cxn ang="0">
                    <a:pos x="0" y="81"/>
                  </a:cxn>
                  <a:cxn ang="0">
                    <a:pos x="44" y="81"/>
                  </a:cxn>
                  <a:cxn ang="0">
                    <a:pos x="44" y="68"/>
                  </a:cxn>
                  <a:cxn ang="0">
                    <a:pos x="16" y="68"/>
                  </a:cxn>
                  <a:cxn ang="0">
                    <a:pos x="16" y="47"/>
                  </a:cxn>
                  <a:cxn ang="0">
                    <a:pos x="44" y="47"/>
                  </a:cxn>
                  <a:cxn ang="0">
                    <a:pos x="44" y="33"/>
                  </a:cxn>
                  <a:cxn ang="0">
                    <a:pos x="16" y="33"/>
                  </a:cxn>
                  <a:cxn ang="0">
                    <a:pos x="16" y="14"/>
                  </a:cxn>
                  <a:cxn ang="0">
                    <a:pos x="44" y="14"/>
                  </a:cxn>
                </a:cxnLst>
                <a:rect l="0" t="0" r="r" b="b"/>
                <a:pathLst>
                  <a:path w="44" h="81">
                    <a:moveTo>
                      <a:pt x="44" y="14"/>
                    </a:moveTo>
                    <a:lnTo>
                      <a:pt x="44" y="0"/>
                    </a:lnTo>
                    <a:lnTo>
                      <a:pt x="0" y="0"/>
                    </a:lnTo>
                    <a:lnTo>
                      <a:pt x="0" y="81"/>
                    </a:lnTo>
                    <a:lnTo>
                      <a:pt x="0" y="81"/>
                    </a:lnTo>
                    <a:lnTo>
                      <a:pt x="44" y="81"/>
                    </a:lnTo>
                    <a:lnTo>
                      <a:pt x="44" y="68"/>
                    </a:lnTo>
                    <a:lnTo>
                      <a:pt x="16" y="68"/>
                    </a:lnTo>
                    <a:lnTo>
                      <a:pt x="16" y="47"/>
                    </a:lnTo>
                    <a:lnTo>
                      <a:pt x="44" y="47"/>
                    </a:lnTo>
                    <a:lnTo>
                      <a:pt x="44" y="33"/>
                    </a:lnTo>
                    <a:lnTo>
                      <a:pt x="16" y="33"/>
                    </a:lnTo>
                    <a:lnTo>
                      <a:pt x="16" y="14"/>
                    </a:lnTo>
                    <a:lnTo>
                      <a:pt x="44" y="14"/>
                    </a:lnTo>
                    <a:close/>
                  </a:path>
                </a:pathLst>
              </a:custGeom>
              <a:solidFill>
                <a:srgbClr val="DF00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7" name="Freeform 19"/>
              <p:cNvSpPr>
                <a:spLocks/>
              </p:cNvSpPr>
              <p:nvPr userDrawn="1"/>
            </p:nvSpPr>
            <p:spPr bwMode="auto">
              <a:xfrm>
                <a:off x="463" y="3923"/>
                <a:ext cx="53" cy="98"/>
              </a:xfrm>
              <a:custGeom>
                <a:avLst/>
                <a:gdLst/>
                <a:ahLst/>
                <a:cxnLst>
                  <a:cxn ang="0">
                    <a:pos x="0" y="98"/>
                  </a:cxn>
                  <a:cxn ang="0">
                    <a:pos x="0" y="98"/>
                  </a:cxn>
                  <a:cxn ang="0">
                    <a:pos x="53" y="98"/>
                  </a:cxn>
                  <a:cxn ang="0">
                    <a:pos x="53" y="82"/>
                  </a:cxn>
                  <a:cxn ang="0">
                    <a:pos x="19" y="82"/>
                  </a:cxn>
                  <a:cxn ang="0">
                    <a:pos x="19" y="57"/>
                  </a:cxn>
                  <a:cxn ang="0">
                    <a:pos x="52" y="57"/>
                  </a:cxn>
                  <a:cxn ang="0">
                    <a:pos x="52" y="40"/>
                  </a:cxn>
                  <a:cxn ang="0">
                    <a:pos x="18" y="40"/>
                  </a:cxn>
                  <a:cxn ang="0">
                    <a:pos x="18" y="16"/>
                  </a:cxn>
                  <a:cxn ang="0">
                    <a:pos x="53" y="16"/>
                  </a:cxn>
                  <a:cxn ang="0">
                    <a:pos x="53" y="0"/>
                  </a:cxn>
                  <a:cxn ang="0">
                    <a:pos x="0" y="0"/>
                  </a:cxn>
                  <a:cxn ang="0">
                    <a:pos x="0" y="98"/>
                  </a:cxn>
                </a:cxnLst>
                <a:rect l="0" t="0" r="r" b="b"/>
                <a:pathLst>
                  <a:path w="53" h="98">
                    <a:moveTo>
                      <a:pt x="0" y="98"/>
                    </a:moveTo>
                    <a:lnTo>
                      <a:pt x="0" y="98"/>
                    </a:lnTo>
                    <a:lnTo>
                      <a:pt x="53" y="98"/>
                    </a:lnTo>
                    <a:lnTo>
                      <a:pt x="53" y="82"/>
                    </a:lnTo>
                    <a:lnTo>
                      <a:pt x="19" y="82"/>
                    </a:lnTo>
                    <a:lnTo>
                      <a:pt x="19" y="57"/>
                    </a:lnTo>
                    <a:lnTo>
                      <a:pt x="52" y="57"/>
                    </a:lnTo>
                    <a:lnTo>
                      <a:pt x="52" y="40"/>
                    </a:lnTo>
                    <a:lnTo>
                      <a:pt x="18" y="40"/>
                    </a:lnTo>
                    <a:lnTo>
                      <a:pt x="18" y="16"/>
                    </a:lnTo>
                    <a:lnTo>
                      <a:pt x="53" y="16"/>
                    </a:lnTo>
                    <a:lnTo>
                      <a:pt x="53" y="0"/>
                    </a:lnTo>
                    <a:lnTo>
                      <a:pt x="0" y="0"/>
                    </a:lnTo>
                    <a:lnTo>
                      <a:pt x="0" y="98"/>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8" name="Freeform 20"/>
              <p:cNvSpPr>
                <a:spLocks noEditPoints="1"/>
              </p:cNvSpPr>
              <p:nvPr userDrawn="1"/>
            </p:nvSpPr>
            <p:spPr bwMode="auto">
              <a:xfrm>
                <a:off x="528" y="3921"/>
                <a:ext cx="103" cy="106"/>
              </a:xfrm>
              <a:custGeom>
                <a:avLst/>
                <a:gdLst/>
                <a:ahLst/>
                <a:cxnLst>
                  <a:cxn ang="0">
                    <a:pos x="47" y="66"/>
                  </a:cxn>
                  <a:cxn ang="0">
                    <a:pos x="61" y="83"/>
                  </a:cxn>
                  <a:cxn ang="0">
                    <a:pos x="51" y="85"/>
                  </a:cxn>
                  <a:cxn ang="0">
                    <a:pos x="20" y="52"/>
                  </a:cxn>
                  <a:cxn ang="0">
                    <a:pos x="51" y="19"/>
                  </a:cxn>
                  <a:cxn ang="0">
                    <a:pos x="83" y="52"/>
                  </a:cxn>
                  <a:cxn ang="0">
                    <a:pos x="74" y="75"/>
                  </a:cxn>
                  <a:cxn ang="0">
                    <a:pos x="67" y="65"/>
                  </a:cxn>
                  <a:cxn ang="0">
                    <a:pos x="67" y="65"/>
                  </a:cxn>
                  <a:cxn ang="0">
                    <a:pos x="47" y="65"/>
                  </a:cxn>
                  <a:cxn ang="0">
                    <a:pos x="47" y="66"/>
                  </a:cxn>
                  <a:cxn ang="0">
                    <a:pos x="103" y="51"/>
                  </a:cxn>
                  <a:cxn ang="0">
                    <a:pos x="51" y="0"/>
                  </a:cxn>
                  <a:cxn ang="0">
                    <a:pos x="0" y="52"/>
                  </a:cxn>
                  <a:cxn ang="0">
                    <a:pos x="51" y="104"/>
                  </a:cxn>
                  <a:cxn ang="0">
                    <a:pos x="72" y="98"/>
                  </a:cxn>
                  <a:cxn ang="0">
                    <a:pos x="79" y="106"/>
                  </a:cxn>
                  <a:cxn ang="0">
                    <a:pos x="79" y="107"/>
                  </a:cxn>
                  <a:cxn ang="0">
                    <a:pos x="99" y="107"/>
                  </a:cxn>
                  <a:cxn ang="0">
                    <a:pos x="99" y="106"/>
                  </a:cxn>
                  <a:cxn ang="0">
                    <a:pos x="86" y="89"/>
                  </a:cxn>
                  <a:cxn ang="0">
                    <a:pos x="103" y="51"/>
                  </a:cxn>
                </a:cxnLst>
                <a:rect l="0" t="0" r="r" b="b"/>
                <a:pathLst>
                  <a:path w="103" h="107">
                    <a:moveTo>
                      <a:pt x="47" y="66"/>
                    </a:moveTo>
                    <a:cubicBezTo>
                      <a:pt x="47" y="66"/>
                      <a:pt x="57" y="78"/>
                      <a:pt x="61" y="83"/>
                    </a:cubicBezTo>
                    <a:cubicBezTo>
                      <a:pt x="59" y="84"/>
                      <a:pt x="54" y="85"/>
                      <a:pt x="51" y="85"/>
                    </a:cubicBezTo>
                    <a:cubicBezTo>
                      <a:pt x="33" y="85"/>
                      <a:pt x="20" y="71"/>
                      <a:pt x="20" y="52"/>
                    </a:cubicBezTo>
                    <a:cubicBezTo>
                      <a:pt x="20" y="33"/>
                      <a:pt x="33" y="19"/>
                      <a:pt x="51" y="19"/>
                    </a:cubicBezTo>
                    <a:cubicBezTo>
                      <a:pt x="69" y="19"/>
                      <a:pt x="83" y="33"/>
                      <a:pt x="83" y="52"/>
                    </a:cubicBezTo>
                    <a:cubicBezTo>
                      <a:pt x="83" y="61"/>
                      <a:pt x="80" y="69"/>
                      <a:pt x="74" y="75"/>
                    </a:cubicBezTo>
                    <a:cubicBezTo>
                      <a:pt x="72" y="72"/>
                      <a:pt x="67" y="65"/>
                      <a:pt x="67" y="65"/>
                    </a:cubicBezTo>
                    <a:cubicBezTo>
                      <a:pt x="67" y="65"/>
                      <a:pt x="67" y="65"/>
                      <a:pt x="67" y="65"/>
                    </a:cubicBezTo>
                    <a:cubicBezTo>
                      <a:pt x="47" y="65"/>
                      <a:pt x="47" y="65"/>
                      <a:pt x="47" y="65"/>
                    </a:cubicBezTo>
                    <a:lnTo>
                      <a:pt x="47" y="66"/>
                    </a:lnTo>
                    <a:close/>
                    <a:moveTo>
                      <a:pt x="103" y="51"/>
                    </a:moveTo>
                    <a:cubicBezTo>
                      <a:pt x="103" y="23"/>
                      <a:pt x="80" y="0"/>
                      <a:pt x="51" y="0"/>
                    </a:cubicBezTo>
                    <a:cubicBezTo>
                      <a:pt x="23" y="0"/>
                      <a:pt x="0" y="23"/>
                      <a:pt x="0" y="52"/>
                    </a:cubicBezTo>
                    <a:cubicBezTo>
                      <a:pt x="0" y="81"/>
                      <a:pt x="23" y="103"/>
                      <a:pt x="51" y="104"/>
                    </a:cubicBezTo>
                    <a:cubicBezTo>
                      <a:pt x="59" y="104"/>
                      <a:pt x="66" y="101"/>
                      <a:pt x="72" y="98"/>
                    </a:cubicBezTo>
                    <a:cubicBezTo>
                      <a:pt x="75" y="102"/>
                      <a:pt x="79" y="106"/>
                      <a:pt x="79" y="106"/>
                    </a:cubicBezTo>
                    <a:cubicBezTo>
                      <a:pt x="79" y="107"/>
                      <a:pt x="79" y="107"/>
                      <a:pt x="79" y="107"/>
                    </a:cubicBezTo>
                    <a:cubicBezTo>
                      <a:pt x="99" y="107"/>
                      <a:pt x="99" y="107"/>
                      <a:pt x="99" y="107"/>
                    </a:cubicBezTo>
                    <a:cubicBezTo>
                      <a:pt x="99" y="106"/>
                      <a:pt x="99" y="106"/>
                      <a:pt x="99" y="106"/>
                    </a:cubicBezTo>
                    <a:cubicBezTo>
                      <a:pt x="99" y="106"/>
                      <a:pt x="89" y="93"/>
                      <a:pt x="86" y="89"/>
                    </a:cubicBezTo>
                    <a:cubicBezTo>
                      <a:pt x="96" y="80"/>
                      <a:pt x="103" y="66"/>
                      <a:pt x="103" y="51"/>
                    </a:cubicBezTo>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9" name="Freeform 21"/>
              <p:cNvSpPr>
                <a:spLocks/>
              </p:cNvSpPr>
              <p:nvPr userDrawn="1"/>
            </p:nvSpPr>
            <p:spPr bwMode="auto">
              <a:xfrm>
                <a:off x="644" y="3923"/>
                <a:ext cx="78" cy="100"/>
              </a:xfrm>
              <a:custGeom>
                <a:avLst/>
                <a:gdLst/>
                <a:ahLst/>
                <a:cxnLst>
                  <a:cxn ang="0">
                    <a:pos x="58" y="1"/>
                  </a:cxn>
                  <a:cxn ang="0">
                    <a:pos x="58" y="63"/>
                  </a:cxn>
                  <a:cxn ang="0">
                    <a:pos x="39" y="83"/>
                  </a:cxn>
                  <a:cxn ang="0">
                    <a:pos x="20" y="64"/>
                  </a:cxn>
                  <a:cxn ang="0">
                    <a:pos x="20" y="1"/>
                  </a:cxn>
                  <a:cxn ang="0">
                    <a:pos x="20" y="0"/>
                  </a:cxn>
                  <a:cxn ang="0">
                    <a:pos x="0" y="0"/>
                  </a:cxn>
                  <a:cxn ang="0">
                    <a:pos x="0" y="1"/>
                  </a:cxn>
                  <a:cxn ang="0">
                    <a:pos x="0" y="64"/>
                  </a:cxn>
                  <a:cxn ang="0">
                    <a:pos x="10" y="91"/>
                  </a:cxn>
                  <a:cxn ang="0">
                    <a:pos x="40" y="101"/>
                  </a:cxn>
                  <a:cxn ang="0">
                    <a:pos x="40" y="101"/>
                  </a:cxn>
                  <a:cxn ang="0">
                    <a:pos x="68" y="90"/>
                  </a:cxn>
                  <a:cxn ang="0">
                    <a:pos x="78" y="63"/>
                  </a:cxn>
                  <a:cxn ang="0">
                    <a:pos x="78" y="1"/>
                  </a:cxn>
                  <a:cxn ang="0">
                    <a:pos x="78" y="0"/>
                  </a:cxn>
                  <a:cxn ang="0">
                    <a:pos x="58" y="0"/>
                  </a:cxn>
                  <a:cxn ang="0">
                    <a:pos x="58" y="1"/>
                  </a:cxn>
                </a:cxnLst>
                <a:rect l="0" t="0" r="r" b="b"/>
                <a:pathLst>
                  <a:path w="78" h="101">
                    <a:moveTo>
                      <a:pt x="58" y="1"/>
                    </a:moveTo>
                    <a:cubicBezTo>
                      <a:pt x="58" y="63"/>
                      <a:pt x="58" y="63"/>
                      <a:pt x="58" y="63"/>
                    </a:cubicBezTo>
                    <a:cubicBezTo>
                      <a:pt x="58" y="73"/>
                      <a:pt x="53" y="83"/>
                      <a:pt x="39" y="83"/>
                    </a:cubicBezTo>
                    <a:cubicBezTo>
                      <a:pt x="27" y="83"/>
                      <a:pt x="20" y="74"/>
                      <a:pt x="20" y="64"/>
                    </a:cubicBezTo>
                    <a:cubicBezTo>
                      <a:pt x="20" y="43"/>
                      <a:pt x="20" y="1"/>
                      <a:pt x="20" y="1"/>
                    </a:cubicBezTo>
                    <a:cubicBezTo>
                      <a:pt x="20" y="0"/>
                      <a:pt x="20" y="0"/>
                      <a:pt x="20" y="0"/>
                    </a:cubicBezTo>
                    <a:cubicBezTo>
                      <a:pt x="0" y="0"/>
                      <a:pt x="0" y="0"/>
                      <a:pt x="0" y="0"/>
                    </a:cubicBezTo>
                    <a:cubicBezTo>
                      <a:pt x="0" y="1"/>
                      <a:pt x="0" y="1"/>
                      <a:pt x="0" y="1"/>
                    </a:cubicBezTo>
                    <a:cubicBezTo>
                      <a:pt x="0" y="64"/>
                      <a:pt x="0" y="64"/>
                      <a:pt x="0" y="64"/>
                    </a:cubicBezTo>
                    <a:cubicBezTo>
                      <a:pt x="0" y="75"/>
                      <a:pt x="3" y="84"/>
                      <a:pt x="10" y="91"/>
                    </a:cubicBezTo>
                    <a:cubicBezTo>
                      <a:pt x="16" y="97"/>
                      <a:pt x="26" y="101"/>
                      <a:pt x="40" y="101"/>
                    </a:cubicBezTo>
                    <a:cubicBezTo>
                      <a:pt x="40" y="101"/>
                      <a:pt x="40" y="101"/>
                      <a:pt x="40" y="101"/>
                    </a:cubicBezTo>
                    <a:cubicBezTo>
                      <a:pt x="52" y="101"/>
                      <a:pt x="62" y="97"/>
                      <a:pt x="68" y="90"/>
                    </a:cubicBezTo>
                    <a:cubicBezTo>
                      <a:pt x="75" y="83"/>
                      <a:pt x="78" y="74"/>
                      <a:pt x="78" y="63"/>
                    </a:cubicBezTo>
                    <a:cubicBezTo>
                      <a:pt x="78" y="1"/>
                      <a:pt x="78" y="1"/>
                      <a:pt x="78" y="1"/>
                    </a:cubicBezTo>
                    <a:cubicBezTo>
                      <a:pt x="78" y="0"/>
                      <a:pt x="78" y="0"/>
                      <a:pt x="78" y="0"/>
                    </a:cubicBezTo>
                    <a:cubicBezTo>
                      <a:pt x="58" y="0"/>
                      <a:pt x="58" y="0"/>
                      <a:pt x="58" y="0"/>
                    </a:cubicBezTo>
                    <a:lnTo>
                      <a:pt x="58" y="1"/>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0" name="Freeform 22"/>
              <p:cNvSpPr>
                <a:spLocks noEditPoints="1"/>
              </p:cNvSpPr>
              <p:nvPr userDrawn="1"/>
            </p:nvSpPr>
            <p:spPr bwMode="auto">
              <a:xfrm>
                <a:off x="729" y="3923"/>
                <a:ext cx="97" cy="98"/>
              </a:xfrm>
              <a:custGeom>
                <a:avLst/>
                <a:gdLst/>
                <a:ahLst/>
                <a:cxnLst>
                  <a:cxn ang="0">
                    <a:pos x="63" y="62"/>
                  </a:cxn>
                  <a:cxn ang="0">
                    <a:pos x="34" y="62"/>
                  </a:cxn>
                  <a:cxn ang="0">
                    <a:pos x="49" y="22"/>
                  </a:cxn>
                  <a:cxn ang="0">
                    <a:pos x="63" y="62"/>
                  </a:cxn>
                  <a:cxn ang="0">
                    <a:pos x="39" y="0"/>
                  </a:cxn>
                  <a:cxn ang="0">
                    <a:pos x="0" y="98"/>
                  </a:cxn>
                  <a:cxn ang="0">
                    <a:pos x="0" y="98"/>
                  </a:cxn>
                  <a:cxn ang="0">
                    <a:pos x="20" y="98"/>
                  </a:cxn>
                  <a:cxn ang="0">
                    <a:pos x="28" y="78"/>
                  </a:cxn>
                  <a:cxn ang="0">
                    <a:pos x="69" y="78"/>
                  </a:cxn>
                  <a:cxn ang="0">
                    <a:pos x="76" y="98"/>
                  </a:cxn>
                  <a:cxn ang="0">
                    <a:pos x="97" y="98"/>
                  </a:cxn>
                  <a:cxn ang="0">
                    <a:pos x="60" y="0"/>
                  </a:cxn>
                  <a:cxn ang="0">
                    <a:pos x="39" y="0"/>
                  </a:cxn>
                </a:cxnLst>
                <a:rect l="0" t="0" r="r" b="b"/>
                <a:pathLst>
                  <a:path w="97" h="98">
                    <a:moveTo>
                      <a:pt x="63" y="62"/>
                    </a:moveTo>
                    <a:lnTo>
                      <a:pt x="34" y="62"/>
                    </a:lnTo>
                    <a:lnTo>
                      <a:pt x="49" y="22"/>
                    </a:lnTo>
                    <a:lnTo>
                      <a:pt x="63" y="62"/>
                    </a:lnTo>
                    <a:close/>
                    <a:moveTo>
                      <a:pt x="39" y="0"/>
                    </a:moveTo>
                    <a:lnTo>
                      <a:pt x="0" y="98"/>
                    </a:lnTo>
                    <a:lnTo>
                      <a:pt x="0" y="98"/>
                    </a:lnTo>
                    <a:lnTo>
                      <a:pt x="20" y="98"/>
                    </a:lnTo>
                    <a:lnTo>
                      <a:pt x="28" y="78"/>
                    </a:lnTo>
                    <a:lnTo>
                      <a:pt x="69" y="78"/>
                    </a:lnTo>
                    <a:lnTo>
                      <a:pt x="76" y="98"/>
                    </a:lnTo>
                    <a:lnTo>
                      <a:pt x="97" y="98"/>
                    </a:lnTo>
                    <a:lnTo>
                      <a:pt x="60" y="0"/>
                    </a:lnTo>
                    <a:lnTo>
                      <a:pt x="39" y="0"/>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1" name="Freeform 23"/>
              <p:cNvSpPr>
                <a:spLocks/>
              </p:cNvSpPr>
              <p:nvPr userDrawn="1"/>
            </p:nvSpPr>
            <p:spPr bwMode="auto">
              <a:xfrm>
                <a:off x="821" y="3923"/>
                <a:ext cx="60" cy="98"/>
              </a:xfrm>
              <a:custGeom>
                <a:avLst/>
                <a:gdLst/>
                <a:ahLst/>
                <a:cxnLst>
                  <a:cxn ang="0">
                    <a:pos x="0" y="17"/>
                  </a:cxn>
                  <a:cxn ang="0">
                    <a:pos x="20" y="17"/>
                  </a:cxn>
                  <a:cxn ang="0">
                    <a:pos x="20" y="98"/>
                  </a:cxn>
                  <a:cxn ang="0">
                    <a:pos x="40" y="98"/>
                  </a:cxn>
                  <a:cxn ang="0">
                    <a:pos x="40" y="17"/>
                  </a:cxn>
                  <a:cxn ang="0">
                    <a:pos x="60" y="17"/>
                  </a:cxn>
                  <a:cxn ang="0">
                    <a:pos x="60" y="0"/>
                  </a:cxn>
                  <a:cxn ang="0">
                    <a:pos x="0" y="0"/>
                  </a:cxn>
                  <a:cxn ang="0">
                    <a:pos x="0" y="17"/>
                  </a:cxn>
                </a:cxnLst>
                <a:rect l="0" t="0" r="r" b="b"/>
                <a:pathLst>
                  <a:path w="60" h="98">
                    <a:moveTo>
                      <a:pt x="0" y="17"/>
                    </a:moveTo>
                    <a:lnTo>
                      <a:pt x="20" y="17"/>
                    </a:lnTo>
                    <a:lnTo>
                      <a:pt x="20" y="98"/>
                    </a:lnTo>
                    <a:lnTo>
                      <a:pt x="40" y="98"/>
                    </a:lnTo>
                    <a:lnTo>
                      <a:pt x="40" y="17"/>
                    </a:lnTo>
                    <a:lnTo>
                      <a:pt x="60" y="17"/>
                    </a:lnTo>
                    <a:lnTo>
                      <a:pt x="60" y="0"/>
                    </a:lnTo>
                    <a:lnTo>
                      <a:pt x="0" y="0"/>
                    </a:lnTo>
                    <a:lnTo>
                      <a:pt x="0" y="17"/>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2" name="Freeform 24"/>
              <p:cNvSpPr>
                <a:spLocks/>
              </p:cNvSpPr>
              <p:nvPr userDrawn="1"/>
            </p:nvSpPr>
            <p:spPr bwMode="auto">
              <a:xfrm>
                <a:off x="892" y="3923"/>
                <a:ext cx="19" cy="98"/>
              </a:xfrm>
              <a:custGeom>
                <a:avLst/>
                <a:gdLst/>
                <a:ahLst/>
                <a:cxnLst>
                  <a:cxn ang="0">
                    <a:pos x="0" y="98"/>
                  </a:cxn>
                  <a:cxn ang="0">
                    <a:pos x="19" y="98"/>
                  </a:cxn>
                  <a:cxn ang="0">
                    <a:pos x="19" y="98"/>
                  </a:cxn>
                  <a:cxn ang="0">
                    <a:pos x="19" y="0"/>
                  </a:cxn>
                  <a:cxn ang="0">
                    <a:pos x="0" y="0"/>
                  </a:cxn>
                  <a:cxn ang="0">
                    <a:pos x="0" y="98"/>
                  </a:cxn>
                </a:cxnLst>
                <a:rect l="0" t="0" r="r" b="b"/>
                <a:pathLst>
                  <a:path w="19" h="98">
                    <a:moveTo>
                      <a:pt x="0" y="98"/>
                    </a:moveTo>
                    <a:lnTo>
                      <a:pt x="19" y="98"/>
                    </a:lnTo>
                    <a:lnTo>
                      <a:pt x="19" y="98"/>
                    </a:lnTo>
                    <a:lnTo>
                      <a:pt x="19" y="0"/>
                    </a:lnTo>
                    <a:lnTo>
                      <a:pt x="0" y="0"/>
                    </a:lnTo>
                    <a:lnTo>
                      <a:pt x="0" y="98"/>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3" name="Freeform 25"/>
              <p:cNvSpPr>
                <a:spLocks noEditPoints="1"/>
              </p:cNvSpPr>
              <p:nvPr userDrawn="1"/>
            </p:nvSpPr>
            <p:spPr bwMode="auto">
              <a:xfrm>
                <a:off x="926" y="3921"/>
                <a:ext cx="102" cy="102"/>
              </a:xfrm>
              <a:custGeom>
                <a:avLst/>
                <a:gdLst/>
                <a:ahLst/>
                <a:cxnLst>
                  <a:cxn ang="0">
                    <a:pos x="51" y="84"/>
                  </a:cxn>
                  <a:cxn ang="0">
                    <a:pos x="19" y="52"/>
                  </a:cxn>
                  <a:cxn ang="0">
                    <a:pos x="19" y="52"/>
                  </a:cxn>
                  <a:cxn ang="0">
                    <a:pos x="51" y="19"/>
                  </a:cxn>
                  <a:cxn ang="0">
                    <a:pos x="83" y="52"/>
                  </a:cxn>
                  <a:cxn ang="0">
                    <a:pos x="51" y="84"/>
                  </a:cxn>
                  <a:cxn ang="0">
                    <a:pos x="51" y="0"/>
                  </a:cxn>
                  <a:cxn ang="0">
                    <a:pos x="0" y="52"/>
                  </a:cxn>
                  <a:cxn ang="0">
                    <a:pos x="51" y="103"/>
                  </a:cxn>
                  <a:cxn ang="0">
                    <a:pos x="103" y="52"/>
                  </a:cxn>
                  <a:cxn ang="0">
                    <a:pos x="51" y="0"/>
                  </a:cxn>
                </a:cxnLst>
                <a:rect l="0" t="0" r="r" b="b"/>
                <a:pathLst>
                  <a:path w="103" h="103">
                    <a:moveTo>
                      <a:pt x="51" y="84"/>
                    </a:moveTo>
                    <a:cubicBezTo>
                      <a:pt x="33" y="84"/>
                      <a:pt x="19" y="70"/>
                      <a:pt x="19" y="52"/>
                    </a:cubicBezTo>
                    <a:cubicBezTo>
                      <a:pt x="19" y="52"/>
                      <a:pt x="19" y="52"/>
                      <a:pt x="19" y="52"/>
                    </a:cubicBezTo>
                    <a:cubicBezTo>
                      <a:pt x="19" y="33"/>
                      <a:pt x="33" y="19"/>
                      <a:pt x="51" y="19"/>
                    </a:cubicBezTo>
                    <a:cubicBezTo>
                      <a:pt x="69" y="19"/>
                      <a:pt x="83" y="33"/>
                      <a:pt x="83" y="52"/>
                    </a:cubicBezTo>
                    <a:cubicBezTo>
                      <a:pt x="83" y="70"/>
                      <a:pt x="69" y="84"/>
                      <a:pt x="51" y="84"/>
                    </a:cubicBezTo>
                    <a:moveTo>
                      <a:pt x="51" y="0"/>
                    </a:moveTo>
                    <a:cubicBezTo>
                      <a:pt x="23" y="0"/>
                      <a:pt x="0" y="22"/>
                      <a:pt x="0" y="52"/>
                    </a:cubicBezTo>
                    <a:cubicBezTo>
                      <a:pt x="0" y="80"/>
                      <a:pt x="22" y="103"/>
                      <a:pt x="51" y="103"/>
                    </a:cubicBezTo>
                    <a:cubicBezTo>
                      <a:pt x="79" y="103"/>
                      <a:pt x="103" y="80"/>
                      <a:pt x="103" y="52"/>
                    </a:cubicBezTo>
                    <a:cubicBezTo>
                      <a:pt x="103" y="23"/>
                      <a:pt x="79" y="0"/>
                      <a:pt x="51" y="0"/>
                    </a:cubicBezTo>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4" name="Freeform 26"/>
              <p:cNvSpPr>
                <a:spLocks/>
              </p:cNvSpPr>
              <p:nvPr userDrawn="1"/>
            </p:nvSpPr>
            <p:spPr bwMode="auto">
              <a:xfrm>
                <a:off x="1042" y="3923"/>
                <a:ext cx="88" cy="98"/>
              </a:xfrm>
              <a:custGeom>
                <a:avLst/>
                <a:gdLst/>
                <a:ahLst/>
                <a:cxnLst>
                  <a:cxn ang="0">
                    <a:pos x="69" y="69"/>
                  </a:cxn>
                  <a:cxn ang="0">
                    <a:pos x="20" y="0"/>
                  </a:cxn>
                  <a:cxn ang="0">
                    <a:pos x="0" y="0"/>
                  </a:cxn>
                  <a:cxn ang="0">
                    <a:pos x="0" y="98"/>
                  </a:cxn>
                  <a:cxn ang="0">
                    <a:pos x="20" y="98"/>
                  </a:cxn>
                  <a:cxn ang="0">
                    <a:pos x="20" y="29"/>
                  </a:cxn>
                  <a:cxn ang="0">
                    <a:pos x="69" y="98"/>
                  </a:cxn>
                  <a:cxn ang="0">
                    <a:pos x="88" y="98"/>
                  </a:cxn>
                  <a:cxn ang="0">
                    <a:pos x="88" y="0"/>
                  </a:cxn>
                  <a:cxn ang="0">
                    <a:pos x="69" y="0"/>
                  </a:cxn>
                  <a:cxn ang="0">
                    <a:pos x="69" y="69"/>
                  </a:cxn>
                </a:cxnLst>
                <a:rect l="0" t="0" r="r" b="b"/>
                <a:pathLst>
                  <a:path w="88" h="98">
                    <a:moveTo>
                      <a:pt x="69" y="69"/>
                    </a:moveTo>
                    <a:lnTo>
                      <a:pt x="20" y="0"/>
                    </a:lnTo>
                    <a:lnTo>
                      <a:pt x="0" y="0"/>
                    </a:lnTo>
                    <a:lnTo>
                      <a:pt x="0" y="98"/>
                    </a:lnTo>
                    <a:lnTo>
                      <a:pt x="20" y="98"/>
                    </a:lnTo>
                    <a:lnTo>
                      <a:pt x="20" y="29"/>
                    </a:lnTo>
                    <a:lnTo>
                      <a:pt x="69" y="98"/>
                    </a:lnTo>
                    <a:lnTo>
                      <a:pt x="88" y="98"/>
                    </a:lnTo>
                    <a:lnTo>
                      <a:pt x="88" y="0"/>
                    </a:lnTo>
                    <a:lnTo>
                      <a:pt x="69" y="0"/>
                    </a:lnTo>
                    <a:lnTo>
                      <a:pt x="69" y="69"/>
                    </a:lnTo>
                    <a:close/>
                  </a:path>
                </a:pathLst>
              </a:custGeom>
              <a:solidFill>
                <a:srgbClr val="5AA2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5" name="TextBox 34"/>
            <p:cNvSpPr txBox="1"/>
            <p:nvPr userDrawn="1"/>
          </p:nvSpPr>
          <p:spPr>
            <a:xfrm>
              <a:off x="1900238" y="6053137"/>
              <a:ext cx="78581" cy="47626"/>
            </a:xfrm>
            <a:prstGeom prst="rect">
              <a:avLst/>
            </a:prstGeom>
            <a:noFill/>
          </p:spPr>
          <p:txBody>
            <a:bodyPr wrap="square" lIns="0" tIns="0" rIns="0" bIns="0" rtlCol="0">
              <a:spAutoFit/>
            </a:bodyPr>
            <a:lstStyle/>
            <a:p>
              <a:r>
                <a:rPr lang="en-US" sz="300" b="1" dirty="0" smtClean="0">
                  <a:solidFill>
                    <a:schemeClr val="accent3"/>
                  </a:solidFill>
                </a:rPr>
                <a:t>TM</a:t>
              </a:r>
              <a:endParaRPr lang="en-US" sz="300" b="1" dirty="0">
                <a:solidFill>
                  <a:schemeClr val="accent3"/>
                </a:solidFill>
              </a:endParaRPr>
            </a:p>
          </p:txBody>
        </p:sp>
      </p:grpSp>
      <p:sp>
        <p:nvSpPr>
          <p:cNvPr id="37" name="TextBox 36"/>
          <p:cNvSpPr txBox="1"/>
          <p:nvPr userDrawn="1"/>
        </p:nvSpPr>
        <p:spPr>
          <a:xfrm>
            <a:off x="8380210" y="6217924"/>
            <a:ext cx="416467" cy="276999"/>
          </a:xfrm>
          <a:prstGeom prst="rect">
            <a:avLst/>
          </a:prstGeom>
          <a:noFill/>
        </p:spPr>
        <p:txBody>
          <a:bodyPr wrap="square" rtlCol="0">
            <a:spAutoFit/>
          </a:bodyPr>
          <a:lstStyle/>
          <a:p>
            <a:pPr algn="r"/>
            <a:fld id="{178D38C7-5BC2-4150-B1B0-2BE41CA5B1C6}" type="slidenum">
              <a:rPr lang="en-US" sz="1200" smtClean="0">
                <a:solidFill>
                  <a:schemeClr val="bg2"/>
                </a:solidFill>
              </a:rPr>
              <a:pPr algn="r"/>
              <a:t>‹#›</a:t>
            </a:fld>
            <a:endParaRPr lang="en-US" sz="12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l" defTabSz="914400" rtl="0" eaLnBrk="1" latinLnBrk="0" hangingPunct="1">
        <a:lnSpc>
          <a:spcPct val="95000"/>
        </a:lnSpc>
        <a:spcBef>
          <a:spcPct val="0"/>
        </a:spcBef>
        <a:buNone/>
        <a:defRPr sz="2900" kern="1200">
          <a:solidFill>
            <a:schemeClr val="tx2"/>
          </a:solidFill>
          <a:latin typeface="+mj-lt"/>
          <a:ea typeface="+mj-ea"/>
          <a:cs typeface="+mj-cs"/>
        </a:defRPr>
      </a:lvl1pPr>
    </p:titleStyle>
    <p:bodyStyle>
      <a:lvl1pPr marL="114300" indent="-114300" algn="l" defTabSz="914400" rtl="0" eaLnBrk="1" latinLnBrk="0" hangingPunct="1">
        <a:lnSpc>
          <a:spcPct val="95000"/>
        </a:lnSpc>
        <a:spcBef>
          <a:spcPts val="1300"/>
        </a:spcBef>
        <a:buFont typeface="Arial" pitchFamily="34" charset="0"/>
        <a:buChar char="•"/>
        <a:defRPr sz="1800" kern="1200">
          <a:solidFill>
            <a:schemeClr val="bg2"/>
          </a:solidFill>
          <a:latin typeface="+mn-lt"/>
          <a:ea typeface="+mn-ea"/>
          <a:cs typeface="+mn-cs"/>
        </a:defRPr>
      </a:lvl1pPr>
      <a:lvl2pPr marL="290513" indent="-134938" algn="l" defTabSz="914400" rtl="0" eaLnBrk="1" latinLnBrk="0" hangingPunct="1">
        <a:lnSpc>
          <a:spcPct val="95000"/>
        </a:lnSpc>
        <a:spcBef>
          <a:spcPts val="1300"/>
        </a:spcBef>
        <a:buFont typeface="Arial" pitchFamily="34" charset="0"/>
        <a:buChar char="­"/>
        <a:defRPr sz="1800" kern="1200">
          <a:solidFill>
            <a:schemeClr val="bg2"/>
          </a:solidFill>
          <a:latin typeface="+mn-lt"/>
          <a:ea typeface="+mn-ea"/>
          <a:cs typeface="+mn-cs"/>
        </a:defRPr>
      </a:lvl2pPr>
      <a:lvl3pPr marL="398463" indent="-107950" algn="l" defTabSz="914400" rtl="0" eaLnBrk="1" latinLnBrk="0" hangingPunct="1">
        <a:lnSpc>
          <a:spcPct val="95000"/>
        </a:lnSpc>
        <a:spcBef>
          <a:spcPts val="1300"/>
        </a:spcBef>
        <a:buFont typeface="Arial" pitchFamily="34" charset="0"/>
        <a:buChar char="•"/>
        <a:defRPr sz="1800" kern="1200">
          <a:solidFill>
            <a:schemeClr val="bg2"/>
          </a:solidFill>
          <a:latin typeface="+mn-lt"/>
          <a:ea typeface="+mn-ea"/>
          <a:cs typeface="+mn-cs"/>
        </a:defRPr>
      </a:lvl3pPr>
      <a:lvl4pPr marL="623888" indent="-166688" algn="l" defTabSz="914400" rtl="0" eaLnBrk="1" latinLnBrk="0" hangingPunct="1">
        <a:lnSpc>
          <a:spcPct val="95000"/>
        </a:lnSpc>
        <a:spcBef>
          <a:spcPts val="1300"/>
        </a:spcBef>
        <a:buFont typeface="Arial" pitchFamily="34" charset="0"/>
        <a:buChar char="­"/>
        <a:defRPr sz="1800" kern="1200">
          <a:solidFill>
            <a:schemeClr val="bg2"/>
          </a:solidFill>
          <a:latin typeface="+mn-lt"/>
          <a:ea typeface="+mn-ea"/>
          <a:cs typeface="+mn-cs"/>
        </a:defRPr>
      </a:lvl4pPr>
      <a:lvl5pPr marL="795338" marR="0" indent="-160338" algn="l" defTabSz="914400" rtl="0" eaLnBrk="1" fontAlgn="auto" latinLnBrk="0" hangingPunct="1">
        <a:lnSpc>
          <a:spcPct val="95000"/>
        </a:lnSpc>
        <a:spcBef>
          <a:spcPts val="1300"/>
        </a:spcBef>
        <a:spcAft>
          <a:spcPts val="0"/>
        </a:spcAft>
        <a:buClrTx/>
        <a:buSzTx/>
        <a:buFont typeface="Arial" pitchFamily="34" charset="0"/>
        <a:buChar char="•"/>
        <a:tabLst/>
        <a:defRPr lang="en-US" sz="1800" kern="1200" dirty="0" smtClean="0">
          <a:solidFill>
            <a:schemeClr val="bg2"/>
          </a:solidFill>
          <a:latin typeface="+mn-lt"/>
          <a:ea typeface="+mn-ea"/>
          <a:cs typeface="+mn-cs"/>
        </a:defRPr>
      </a:lvl5pPr>
      <a:lvl6pPr marL="1082675" indent="-228600" algn="l" defTabSz="914400" rtl="0" eaLnBrk="1" latinLnBrk="0" hangingPunct="1">
        <a:spcBef>
          <a:spcPts val="1300"/>
        </a:spcBef>
        <a:buFont typeface="Arial" pitchFamily="34" charset="0"/>
        <a:buChar char="­"/>
        <a:defRPr lang="en-US" sz="1800" kern="1200" baseline="0" dirty="0" smtClean="0">
          <a:solidFill>
            <a:schemeClr val="bg2"/>
          </a:solidFill>
          <a:latin typeface="+mn-lt"/>
          <a:ea typeface="+mn-ea"/>
          <a:cs typeface="+mn-cs"/>
        </a:defRPr>
      </a:lvl6pPr>
      <a:lvl7pPr marL="2971800" indent="-228600" algn="l" defTabSz="914400" rtl="0" eaLnBrk="1" latinLnBrk="0" hangingPunct="1">
        <a:spcBef>
          <a:spcPts val="1300"/>
        </a:spcBef>
        <a:buFont typeface="Arial" pitchFamily="34" charset="0"/>
        <a:buNone/>
        <a:defRPr lang="en-US" sz="1800" kern="1200" baseline="0" dirty="0" smtClean="0">
          <a:solidFill>
            <a:schemeClr val="bg2"/>
          </a:solidFill>
          <a:latin typeface="+mn-lt"/>
          <a:ea typeface="+mn-ea"/>
          <a:cs typeface="+mn-cs"/>
        </a:defRPr>
      </a:lvl7pPr>
      <a:lvl8pPr marL="3429000" indent="-228600" algn="l" defTabSz="914400" rtl="0" eaLnBrk="1" latinLnBrk="0" hangingPunct="1">
        <a:spcBef>
          <a:spcPts val="1300"/>
        </a:spcBef>
        <a:buFont typeface="Arial" pitchFamily="34" charset="0"/>
        <a:buChar char="­"/>
        <a:defRPr lang="en-US" sz="1800" kern="1200" dirty="0" smtClean="0">
          <a:solidFill>
            <a:schemeClr val="bg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843" y="212034"/>
            <a:ext cx="8019976" cy="702365"/>
          </a:xfrm>
          <a:prstGeom prst="rect">
            <a:avLst/>
          </a:prstGeom>
        </p:spPr>
        <p:txBody>
          <a:bodyPr vert="horz" lIns="0" tIns="0" rIns="0" bIns="0" rtlCol="0" anchor="b">
            <a:normAutofit/>
          </a:bodyPr>
          <a:lstStyle/>
          <a:p>
            <a:pPr lvl="0">
              <a:lnSpc>
                <a:spcPct val="95000"/>
              </a:lnSpc>
              <a:spcBef>
                <a:spcPct val="0"/>
              </a:spcBef>
              <a:defRPr/>
            </a:pPr>
            <a:r>
              <a:rPr lang="en-US" sz="4400" b="1" dirty="0" err="1" smtClean="0">
                <a:solidFill>
                  <a:schemeClr val="tx2"/>
                </a:solidFill>
                <a:latin typeface="+mj-lt"/>
                <a:ea typeface="+mj-ea"/>
                <a:cs typeface="+mj-cs"/>
              </a:rPr>
              <a:t>STEMworks</a:t>
            </a:r>
            <a:r>
              <a:rPr lang="en-US" sz="4400" b="1" dirty="0" smtClean="0">
                <a:solidFill>
                  <a:schemeClr val="tx2"/>
                </a:solidFill>
                <a:latin typeface="+mj-lt"/>
                <a:ea typeface="+mj-ea"/>
                <a:cs typeface="+mj-cs"/>
              </a:rPr>
              <a:t> Website</a:t>
            </a:r>
            <a:endParaRPr lang="en-US" sz="4400" b="1" dirty="0">
              <a:solidFill>
                <a:schemeClr val="tx2"/>
              </a:solidFill>
              <a:latin typeface="+mj-lt"/>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3028">
            <a:off x="1968498" y="1365692"/>
            <a:ext cx="5503863" cy="509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6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4" y="-432736"/>
            <a:ext cx="8928896" cy="1534885"/>
          </a:xfrm>
        </p:spPr>
        <p:txBody>
          <a:bodyPr>
            <a:normAutofit/>
          </a:bodyPr>
          <a:lstStyle/>
          <a:p>
            <a:r>
              <a:rPr lang="en-US" sz="4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 state partners provide</a:t>
            </a:r>
            <a:endParaRPr lang="en-US" sz="4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3975100" y="3149600"/>
            <a:ext cx="4445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97600" y="3124200"/>
            <a:ext cx="4445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8364014" y="4647629"/>
            <a:ext cx="1658" cy="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60283" y="4464634"/>
            <a:ext cx="413817" cy="399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7" y="5904929"/>
            <a:ext cx="1369815" cy="61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24256" y="963168"/>
            <a:ext cx="8473440" cy="5016758"/>
          </a:xfrm>
          <a:prstGeom prst="rect">
            <a:avLst/>
          </a:prstGeom>
        </p:spPr>
        <p:txBody>
          <a:bodyPr wrap="square">
            <a:spAutoFit/>
          </a:bodyPr>
          <a:lstStyle/>
          <a:p>
            <a:pPr marL="457200" indent="-457200">
              <a:buFont typeface="Arial" panose="020B0604020202020204" pitchFamily="34" charset="0"/>
              <a:buChar char="•"/>
            </a:pPr>
            <a:r>
              <a:rPr lang="en-US" sz="4000" dirty="0" smtClean="0">
                <a:solidFill>
                  <a:schemeClr val="tx1">
                    <a:lumMod val="65000"/>
                    <a:lumOff val="35000"/>
                  </a:schemeClr>
                </a:solidFill>
                <a:latin typeface="Calibri" panose="020F0502020204030204" pitchFamily="34" charset="0"/>
              </a:rPr>
              <a:t>Reviewers who dedicate time to program reviews (Ca . 2 hours/ program)</a:t>
            </a:r>
          </a:p>
          <a:p>
            <a:pPr marL="457200" indent="-457200">
              <a:buFont typeface="Arial" panose="020B0604020202020204" pitchFamily="34" charset="0"/>
              <a:buChar char="•"/>
            </a:pPr>
            <a:r>
              <a:rPr lang="en-US" sz="4000" dirty="0" smtClean="0">
                <a:solidFill>
                  <a:schemeClr val="tx1">
                    <a:lumMod val="65000"/>
                    <a:lumOff val="35000"/>
                  </a:schemeClr>
                </a:solidFill>
                <a:latin typeface="Calibri" panose="020F0502020204030204" pitchFamily="34" charset="0"/>
              </a:rPr>
              <a:t>Someone to coordinates reviewers </a:t>
            </a:r>
          </a:p>
          <a:p>
            <a:pPr marL="457200" indent="-457200">
              <a:buFont typeface="Arial" panose="020B0604020202020204" pitchFamily="34" charset="0"/>
              <a:buChar char="•"/>
            </a:pPr>
            <a:r>
              <a:rPr lang="en-US" sz="4000" dirty="0" smtClean="0">
                <a:solidFill>
                  <a:schemeClr val="tx1">
                    <a:lumMod val="65000"/>
                    <a:lumOff val="35000"/>
                  </a:schemeClr>
                </a:solidFill>
                <a:latin typeface="Calibri" panose="020F0502020204030204" pitchFamily="34" charset="0"/>
              </a:rPr>
              <a:t>Outreach to STEM program providers in the state</a:t>
            </a:r>
          </a:p>
          <a:p>
            <a:pPr marL="457200" indent="-457200">
              <a:buFont typeface="Arial" panose="020B0604020202020204" pitchFamily="34" charset="0"/>
              <a:buChar char="•"/>
            </a:pPr>
            <a:r>
              <a:rPr lang="en-US" sz="4000" dirty="0" smtClean="0">
                <a:solidFill>
                  <a:schemeClr val="tx1">
                    <a:lumMod val="65000"/>
                    <a:lumOff val="35000"/>
                  </a:schemeClr>
                </a:solidFill>
                <a:latin typeface="Calibri" panose="020F0502020204030204" pitchFamily="34" charset="0"/>
              </a:rPr>
              <a:t>Agreement not to alter the </a:t>
            </a:r>
            <a:r>
              <a:rPr lang="en-US" sz="4000" dirty="0" err="1" smtClean="0">
                <a:solidFill>
                  <a:schemeClr val="tx1">
                    <a:lumMod val="65000"/>
                    <a:lumOff val="35000"/>
                  </a:schemeClr>
                </a:solidFill>
                <a:latin typeface="Calibri" panose="020F0502020204030204" pitchFamily="34" charset="0"/>
              </a:rPr>
              <a:t>STEMworks</a:t>
            </a:r>
            <a:r>
              <a:rPr lang="en-US" sz="4000" dirty="0" smtClean="0">
                <a:solidFill>
                  <a:schemeClr val="tx1">
                    <a:lumMod val="65000"/>
                    <a:lumOff val="35000"/>
                  </a:schemeClr>
                </a:solidFill>
                <a:latin typeface="Calibri" panose="020F0502020204030204" pitchFamily="34" charset="0"/>
              </a:rPr>
              <a:t> review principles</a:t>
            </a:r>
          </a:p>
        </p:txBody>
      </p:sp>
    </p:spTree>
    <p:extLst>
      <p:ext uri="{BB962C8B-B14F-4D97-AF65-F5344CB8AC3E}">
        <p14:creationId xmlns:p14="http://schemas.microsoft.com/office/powerpoint/2010/main" val="173522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7405">
            <a:off x="2660543" y="1293718"/>
            <a:ext cx="3838575"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569843" y="212034"/>
            <a:ext cx="8019976" cy="702365"/>
          </a:xfrm>
          <a:prstGeom prst="rect">
            <a:avLst/>
          </a:prstGeom>
        </p:spPr>
        <p:txBody>
          <a:bodyPr vert="horz" lIns="0" tIns="0" rIns="0" bIns="0" rtlCol="0" anchor="b">
            <a:normAutofit/>
          </a:bodyPr>
          <a:lstStyle/>
          <a:p>
            <a:pPr lvl="0">
              <a:lnSpc>
                <a:spcPct val="95000"/>
              </a:lnSpc>
              <a:spcBef>
                <a:spcPct val="0"/>
              </a:spcBef>
              <a:defRPr/>
            </a:pPr>
            <a:r>
              <a:rPr lang="en-US" sz="4400" b="1" dirty="0" err="1" smtClean="0">
                <a:solidFill>
                  <a:schemeClr val="tx2"/>
                </a:solidFill>
                <a:latin typeface="+mj-lt"/>
                <a:ea typeface="+mj-ea"/>
                <a:cs typeface="+mj-cs"/>
              </a:rPr>
              <a:t>STEMworks</a:t>
            </a:r>
            <a:r>
              <a:rPr lang="en-US" sz="4400" b="1" dirty="0" smtClean="0">
                <a:solidFill>
                  <a:schemeClr val="tx2"/>
                </a:solidFill>
                <a:latin typeface="+mj-lt"/>
                <a:ea typeface="+mj-ea"/>
                <a:cs typeface="+mj-cs"/>
              </a:rPr>
              <a:t> Website</a:t>
            </a:r>
            <a:endParaRPr lang="en-US" sz="4400" b="1" dirty="0">
              <a:solidFill>
                <a:schemeClr val="tx2"/>
              </a:solidFill>
              <a:latin typeface="+mj-lt"/>
              <a:ea typeface="+mj-ea"/>
              <a:cs typeface="+mj-cs"/>
            </a:endParaRPr>
          </a:p>
        </p:txBody>
      </p:sp>
    </p:spTree>
    <p:extLst>
      <p:ext uri="{BB962C8B-B14F-4D97-AF65-F5344CB8AC3E}">
        <p14:creationId xmlns:p14="http://schemas.microsoft.com/office/powerpoint/2010/main" val="223561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843" y="212034"/>
            <a:ext cx="8019976" cy="702365"/>
          </a:xfrm>
          <a:prstGeom prst="rect">
            <a:avLst/>
          </a:prstGeom>
        </p:spPr>
        <p:txBody>
          <a:bodyPr vert="horz" lIns="0" tIns="0" rIns="0" bIns="0" rtlCol="0" anchor="b">
            <a:normAutofit/>
          </a:bodyPr>
          <a:lstStyle/>
          <a:p>
            <a:pPr lvl="0">
              <a:lnSpc>
                <a:spcPct val="95000"/>
              </a:lnSpc>
              <a:spcBef>
                <a:spcPct val="0"/>
              </a:spcBef>
              <a:defRPr/>
            </a:pPr>
            <a:r>
              <a:rPr lang="en-US" sz="4400" b="1" dirty="0" smtClean="0">
                <a:solidFill>
                  <a:schemeClr val="tx2"/>
                </a:solidFill>
                <a:latin typeface="+mj-lt"/>
                <a:ea typeface="+mj-ea"/>
                <a:cs typeface="+mj-cs"/>
              </a:rPr>
              <a:t>Rigorous Application Process</a:t>
            </a:r>
            <a:endParaRPr lang="en-US" sz="4400" b="1" dirty="0">
              <a:solidFill>
                <a:schemeClr val="tx2"/>
              </a:solidFill>
              <a:latin typeface="+mj-lt"/>
              <a:ea typeface="+mj-ea"/>
              <a:cs typeface="+mj-cs"/>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73" t="25695" r="26794" b="9548"/>
          <a:stretch/>
        </p:blipFill>
        <p:spPr bwMode="auto">
          <a:xfrm>
            <a:off x="1481031" y="939800"/>
            <a:ext cx="6197600"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04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843" y="212034"/>
            <a:ext cx="8019976" cy="702365"/>
          </a:xfrm>
          <a:prstGeom prst="rect">
            <a:avLst/>
          </a:prstGeom>
        </p:spPr>
        <p:txBody>
          <a:bodyPr vert="horz" lIns="0" tIns="0" rIns="0" bIns="0" rtlCol="0" anchor="b">
            <a:normAutofit/>
          </a:bodyPr>
          <a:lstStyle/>
          <a:p>
            <a:pPr lvl="0">
              <a:lnSpc>
                <a:spcPct val="95000"/>
              </a:lnSpc>
              <a:spcBef>
                <a:spcPct val="0"/>
              </a:spcBef>
              <a:defRPr/>
            </a:pPr>
            <a:r>
              <a:rPr lang="en-US" sz="4400" b="1" dirty="0" smtClean="0">
                <a:solidFill>
                  <a:schemeClr val="tx2"/>
                </a:solidFill>
                <a:latin typeface="+mj-lt"/>
                <a:ea typeface="+mj-ea"/>
                <a:cs typeface="+mj-cs"/>
              </a:rPr>
              <a:t>Rigorous Application Process</a:t>
            </a:r>
            <a:endParaRPr lang="en-US" sz="4400" b="1" dirty="0">
              <a:solidFill>
                <a:schemeClr val="tx2"/>
              </a:solidFill>
              <a:latin typeface="+mj-lt"/>
              <a:ea typeface="+mj-ea"/>
              <a:cs typeface="+mj-cs"/>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6" t="13715" r="26598" b="9375"/>
          <a:stretch/>
        </p:blipFill>
        <p:spPr bwMode="auto">
          <a:xfrm>
            <a:off x="1461981" y="914399"/>
            <a:ext cx="6235700" cy="562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044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75100" y="3149600"/>
            <a:ext cx="4445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97600" y="3124200"/>
            <a:ext cx="4445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8364014" y="4647629"/>
            <a:ext cx="1658" cy="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60283" y="4464634"/>
            <a:ext cx="413817" cy="399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7" y="5904929"/>
            <a:ext cx="1369815" cy="61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9" t="-818" r="-2889" b="2818"/>
          <a:stretch/>
        </p:blipFill>
        <p:spPr bwMode="auto">
          <a:xfrm>
            <a:off x="880683" y="106487"/>
            <a:ext cx="7793417" cy="6441826"/>
          </a:xfrm>
          <a:prstGeom prst="rect">
            <a:avLst/>
          </a:prstGeom>
          <a:noFill/>
          <a:ln>
            <a:noFill/>
          </a:ln>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623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843" y="212034"/>
            <a:ext cx="8019976" cy="702365"/>
          </a:xfrm>
          <a:prstGeom prst="rect">
            <a:avLst/>
          </a:prstGeom>
        </p:spPr>
        <p:txBody>
          <a:bodyPr vert="horz" lIns="0" tIns="0" rIns="0" bIns="0" rtlCol="0" anchor="b">
            <a:normAutofit/>
          </a:bodyPr>
          <a:lstStyle/>
          <a:p>
            <a:pPr lvl="0">
              <a:lnSpc>
                <a:spcPct val="95000"/>
              </a:lnSpc>
              <a:spcBef>
                <a:spcPct val="0"/>
              </a:spcBef>
              <a:defRPr/>
            </a:pPr>
            <a:r>
              <a:rPr lang="en-US" sz="4400" b="1" dirty="0" smtClean="0">
                <a:solidFill>
                  <a:schemeClr val="tx2"/>
                </a:solidFill>
                <a:latin typeface="+mj-lt"/>
                <a:ea typeface="+mj-ea"/>
                <a:cs typeface="+mj-cs"/>
              </a:rPr>
              <a:t>Rigorous Review Process</a:t>
            </a:r>
            <a:endParaRPr lang="en-US" sz="4400" b="1" dirty="0">
              <a:solidFill>
                <a:schemeClr val="tx2"/>
              </a:solidFill>
              <a:latin typeface="+mj-lt"/>
              <a:ea typeface="+mj-ea"/>
              <a:cs typeface="+mj-cs"/>
            </a:endParaRPr>
          </a:p>
        </p:txBody>
      </p:sp>
      <p:sp>
        <p:nvSpPr>
          <p:cNvPr id="26" name="Rectangle 25"/>
          <p:cNvSpPr/>
          <p:nvPr/>
        </p:nvSpPr>
        <p:spPr>
          <a:xfrm>
            <a:off x="1646109" y="2730500"/>
            <a:ext cx="4677515" cy="17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09121" y="4610016"/>
            <a:ext cx="4677515" cy="17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74" t="7466" r="25915" b="9375"/>
          <a:stretch/>
        </p:blipFill>
        <p:spPr bwMode="auto">
          <a:xfrm>
            <a:off x="1237079" y="1028700"/>
            <a:ext cx="6685503" cy="551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46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75100" y="3149600"/>
            <a:ext cx="4445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97600" y="3124200"/>
            <a:ext cx="4445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8364014" y="4647629"/>
            <a:ext cx="1658" cy="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60283" y="4464634"/>
            <a:ext cx="413817" cy="399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7" y="5904929"/>
            <a:ext cx="1369815" cy="61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92378"/>
            <a:ext cx="9166448" cy="570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1276640">
            <a:off x="1255776" y="2962656"/>
            <a:ext cx="1389888" cy="7315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1276640">
            <a:off x="1920240" y="3151632"/>
            <a:ext cx="1389888" cy="7315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276640">
            <a:off x="5219116" y="2858645"/>
            <a:ext cx="257972" cy="778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276640">
            <a:off x="5282315" y="2218695"/>
            <a:ext cx="257972" cy="778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1276640">
            <a:off x="7030560" y="2117009"/>
            <a:ext cx="257972" cy="778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1276640">
            <a:off x="7146384" y="2683937"/>
            <a:ext cx="257972" cy="778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22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843" y="212034"/>
            <a:ext cx="8019976" cy="702365"/>
          </a:xfrm>
          <a:prstGeom prst="rect">
            <a:avLst/>
          </a:prstGeom>
        </p:spPr>
        <p:txBody>
          <a:bodyPr vert="horz" lIns="0" tIns="0" rIns="0" bIns="0" rtlCol="0" anchor="b">
            <a:normAutofit/>
          </a:bodyPr>
          <a:lstStyle/>
          <a:p>
            <a:pPr lvl="0">
              <a:lnSpc>
                <a:spcPct val="95000"/>
              </a:lnSpc>
              <a:spcBef>
                <a:spcPct val="0"/>
              </a:spcBef>
              <a:defRPr/>
            </a:pPr>
            <a:r>
              <a:rPr lang="en-US" sz="4400" b="1" dirty="0" smtClean="0">
                <a:solidFill>
                  <a:schemeClr val="tx2"/>
                </a:solidFill>
                <a:latin typeface="+mj-lt"/>
                <a:ea typeface="+mj-ea"/>
                <a:cs typeface="+mj-cs"/>
              </a:rPr>
              <a:t>Rigorous Review Process</a:t>
            </a:r>
            <a:endParaRPr lang="en-US" sz="4400" b="1" dirty="0">
              <a:solidFill>
                <a:schemeClr val="tx2"/>
              </a:solidFill>
              <a:latin typeface="+mj-lt"/>
              <a:ea typeface="+mj-ea"/>
              <a:cs typeface="+mj-cs"/>
            </a:endParaRPr>
          </a:p>
        </p:txBody>
      </p:sp>
      <p:sp>
        <p:nvSpPr>
          <p:cNvPr id="26" name="Rectangle 25"/>
          <p:cNvSpPr/>
          <p:nvPr/>
        </p:nvSpPr>
        <p:spPr>
          <a:xfrm>
            <a:off x="1646109" y="2730500"/>
            <a:ext cx="4677515" cy="17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09121" y="4610016"/>
            <a:ext cx="4677515" cy="17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99" t="6425" r="16935" b="15104"/>
          <a:stretch/>
        </p:blipFill>
        <p:spPr bwMode="auto">
          <a:xfrm>
            <a:off x="1516100" y="1079499"/>
            <a:ext cx="5951499" cy="548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692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9843" y="212034"/>
            <a:ext cx="8019976" cy="1464366"/>
          </a:xfrm>
          <a:prstGeom prst="rect">
            <a:avLst/>
          </a:prstGeom>
        </p:spPr>
        <p:txBody>
          <a:bodyPr vert="horz" lIns="0" tIns="0" rIns="0" bIns="0" rtlCol="0" anchor="b">
            <a:normAutofit/>
          </a:bodyPr>
          <a:lstStyle/>
          <a:p>
            <a:pPr lvl="0">
              <a:lnSpc>
                <a:spcPct val="95000"/>
              </a:lnSpc>
              <a:spcBef>
                <a:spcPct val="0"/>
              </a:spcBef>
              <a:defRPr/>
            </a:pPr>
            <a:r>
              <a:rPr lang="en-US" sz="4400" b="1" dirty="0" smtClean="0">
                <a:solidFill>
                  <a:schemeClr val="tx2"/>
                </a:solidFill>
                <a:latin typeface="+mj-lt"/>
                <a:ea typeface="+mj-ea"/>
                <a:cs typeface="+mj-cs"/>
              </a:rPr>
              <a:t>States can add their own questions</a:t>
            </a:r>
            <a:endParaRPr lang="en-US" sz="4400" b="1" dirty="0">
              <a:solidFill>
                <a:schemeClr val="tx2"/>
              </a:solidFill>
              <a:latin typeface="+mj-lt"/>
              <a:ea typeface="+mj-ea"/>
              <a:cs typeface="+mj-cs"/>
            </a:endParaRPr>
          </a:p>
        </p:txBody>
      </p:sp>
      <p:sp>
        <p:nvSpPr>
          <p:cNvPr id="26" name="Rectangle 25"/>
          <p:cNvSpPr/>
          <p:nvPr/>
        </p:nvSpPr>
        <p:spPr>
          <a:xfrm>
            <a:off x="1646109" y="2730500"/>
            <a:ext cx="4677515" cy="17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09121" y="4610016"/>
            <a:ext cx="4677515" cy="17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1" y="1930400"/>
            <a:ext cx="5268434" cy="462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78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TEQ">
      <a:dk1>
        <a:sysClr val="windowText" lastClr="000000"/>
      </a:dk1>
      <a:lt1>
        <a:sysClr val="window" lastClr="FFFFFF"/>
      </a:lt1>
      <a:dk2>
        <a:srgbClr val="27468E"/>
      </a:dk2>
      <a:lt2>
        <a:srgbClr val="363636"/>
      </a:lt2>
      <a:accent1>
        <a:srgbClr val="DF0024"/>
      </a:accent1>
      <a:accent2>
        <a:srgbClr val="5AA2D9"/>
      </a:accent2>
      <a:accent3>
        <a:srgbClr val="7D7D7D"/>
      </a:accent3>
      <a:accent4>
        <a:srgbClr val="0077BE"/>
      </a:accent4>
      <a:accent5>
        <a:srgbClr val="92007C"/>
      </a:accent5>
      <a:accent6>
        <a:srgbClr val="00AB3B"/>
      </a:accent6>
      <a:hlink>
        <a:srgbClr val="F4C900"/>
      </a:hlink>
      <a:folHlink>
        <a:srgbClr val="DC6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8066</TotalTime>
  <Words>367</Words>
  <Application>Microsoft Office PowerPoint</Application>
  <PresentationFormat>On-screen Show (4:3)</PresentationFormat>
  <Paragraphs>28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state partners provide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the Equation</dc:title>
  <dc:subject>Change the Equation</dc:subject>
  <dc:creator>Condor Communications</dc:creator>
  <dc:description>www.condorcom.com</dc:description>
  <cp:lastModifiedBy>Dale Ann Luzzi</cp:lastModifiedBy>
  <cp:revision>303</cp:revision>
  <cp:lastPrinted>2013-03-27T11:33:16Z</cp:lastPrinted>
  <dcterms:created xsi:type="dcterms:W3CDTF">2012-04-23T17:04:52Z</dcterms:created>
  <dcterms:modified xsi:type="dcterms:W3CDTF">2016-10-10T14:37:46Z</dcterms:modified>
</cp:coreProperties>
</file>